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8288000" cy="10287000"/>
  <p:notesSz cx="6858000" cy="9144000"/>
  <p:embeddedFontLst>
    <p:embeddedFont>
      <p:font typeface="Better Together Condensed" panose="020B0604020202020204" charset="0"/>
      <p:regular r:id="rId32"/>
    </p:embeddedFont>
    <p:embeddedFont>
      <p:font typeface="Mali" panose="020B0604020202020204" charset="-34"/>
      <p:regular r:id="rId33"/>
    </p:embeddedFont>
    <p:embeddedFont>
      <p:font typeface="Manjari" panose="020B0604020202020204" charset="0"/>
      <p:regular r:id="rId34"/>
    </p:embeddedFont>
    <p:embeddedFont>
      <p:font typeface="Manjari Bold" panose="020B0604020202020204" charset="0"/>
      <p:regular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41" d="100"/>
          <a:sy n="41" d="100"/>
        </p:scale>
        <p:origin x="956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it.wikipedia.org/wiki/1999" TargetMode="External"/><Relationship Id="rId13" Type="http://schemas.openxmlformats.org/officeDocument/2006/relationships/hyperlink" Target="https://it.wikipedia.org/wiki/2013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it.wikipedia.org/wiki/OCSE" TargetMode="External"/><Relationship Id="rId12" Type="http://schemas.openxmlformats.org/officeDocument/2006/relationships/hyperlink" Target="https://it.wikipedia.org/wiki/2011" TargetMode="External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11" Type="http://schemas.openxmlformats.org/officeDocument/2006/relationships/hyperlink" Target="https://it.wikipedia.org/wiki/Governo_Monti" TargetMode="External"/><Relationship Id="rId5" Type="http://schemas.openxmlformats.org/officeDocument/2006/relationships/image" Target="../media/image12.png"/><Relationship Id="rId15" Type="http://schemas.openxmlformats.org/officeDocument/2006/relationships/image" Target="../media/image10.png"/><Relationship Id="rId10" Type="http://schemas.openxmlformats.org/officeDocument/2006/relationships/hyperlink" Target="https://it.wikipedia.org/wiki/Ministri_per_la_coesione_territoriale_della_Repubblica_Italiana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it.wikipedia.org/wiki/2006" TargetMode="External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12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11" Type="http://schemas.openxmlformats.org/officeDocument/2006/relationships/image" Target="../media/image22.jpeg"/><Relationship Id="rId5" Type="http://schemas.openxmlformats.org/officeDocument/2006/relationships/image" Target="../media/image18.png"/><Relationship Id="rId10" Type="http://schemas.openxmlformats.org/officeDocument/2006/relationships/image" Target="../media/image21.jpeg"/><Relationship Id="rId4" Type="http://schemas.openxmlformats.org/officeDocument/2006/relationships/image" Target="../media/image2.pn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27.svg"/><Relationship Id="rId4" Type="http://schemas.openxmlformats.org/officeDocument/2006/relationships/image" Target="../media/image2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303597">
            <a:off x="2551234" y="1362817"/>
            <a:ext cx="13073094" cy="7762058"/>
            <a:chOff x="0" y="0"/>
            <a:chExt cx="17430793" cy="10349411"/>
          </a:xfrm>
        </p:grpSpPr>
        <p:sp>
          <p:nvSpPr>
            <p:cNvPr id="4" name="Freeform 4"/>
            <p:cNvSpPr/>
            <p:nvPr/>
          </p:nvSpPr>
          <p:spPr>
            <a:xfrm rot="-278853">
              <a:off x="474769" y="3535591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4" y="0"/>
                  </a:lnTo>
                  <a:lnTo>
                    <a:pt x="16734544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224843" y="679299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3" y="0"/>
                  </a:lnTo>
                  <a:lnTo>
                    <a:pt x="16734543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5340193" y="6359078"/>
            <a:ext cx="7495176" cy="2406774"/>
            <a:chOff x="0" y="0"/>
            <a:chExt cx="9993568" cy="3209033"/>
          </a:xfrm>
        </p:grpSpPr>
        <p:sp>
          <p:nvSpPr>
            <p:cNvPr id="7" name="Freeform 7"/>
            <p:cNvSpPr/>
            <p:nvPr/>
          </p:nvSpPr>
          <p:spPr>
            <a:xfrm rot="10513538">
              <a:off x="38173" y="406192"/>
              <a:ext cx="9815783" cy="1326464"/>
            </a:xfrm>
            <a:custGeom>
              <a:avLst/>
              <a:gdLst/>
              <a:ahLst/>
              <a:cxnLst/>
              <a:rect l="l" t="t" r="r" b="b"/>
              <a:pathLst>
                <a:path w="9815783" h="1326464">
                  <a:moveTo>
                    <a:pt x="0" y="0"/>
                  </a:moveTo>
                  <a:lnTo>
                    <a:pt x="9815783" y="0"/>
                  </a:lnTo>
                  <a:lnTo>
                    <a:pt x="9815783" y="1326464"/>
                  </a:lnTo>
                  <a:lnTo>
                    <a:pt x="0" y="13264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4323" t="-139518" r="-39491" b="-33804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278875">
              <a:off x="140181" y="1487050"/>
              <a:ext cx="9815783" cy="1326464"/>
            </a:xfrm>
            <a:custGeom>
              <a:avLst/>
              <a:gdLst/>
              <a:ahLst/>
              <a:cxnLst/>
              <a:rect l="l" t="t" r="r" b="b"/>
              <a:pathLst>
                <a:path w="9815783" h="1326464">
                  <a:moveTo>
                    <a:pt x="0" y="0"/>
                  </a:moveTo>
                  <a:lnTo>
                    <a:pt x="9815783" y="0"/>
                  </a:lnTo>
                  <a:lnTo>
                    <a:pt x="9815783" y="1326464"/>
                  </a:lnTo>
                  <a:lnTo>
                    <a:pt x="0" y="13264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4323" t="-139518" r="-39491" b="-33804"/>
              </a:stretch>
            </a:blipFill>
          </p:spPr>
        </p:sp>
      </p:grpSp>
      <p:sp>
        <p:nvSpPr>
          <p:cNvPr id="9" name="TextBox 9"/>
          <p:cNvSpPr txBox="1"/>
          <p:nvPr/>
        </p:nvSpPr>
        <p:spPr>
          <a:xfrm rot="7990">
            <a:off x="3001551" y="3728035"/>
            <a:ext cx="12253367" cy="3526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205"/>
              </a:lnSpc>
            </a:pPr>
            <a:r>
              <a:rPr lang="en-US" sz="26205" spc="1388">
                <a:solidFill>
                  <a:srgbClr val="000000"/>
                </a:solidFill>
                <a:latin typeface="Better Together Condensed"/>
              </a:rPr>
              <a:t> QUALE EUROPA</a:t>
            </a:r>
          </a:p>
        </p:txBody>
      </p:sp>
      <p:sp>
        <p:nvSpPr>
          <p:cNvPr id="10" name="Freeform 10"/>
          <p:cNvSpPr/>
          <p:nvPr/>
        </p:nvSpPr>
        <p:spPr>
          <a:xfrm rot="642428">
            <a:off x="15432134" y="6960187"/>
            <a:ext cx="1608192" cy="2305652"/>
          </a:xfrm>
          <a:custGeom>
            <a:avLst/>
            <a:gdLst/>
            <a:ahLst/>
            <a:cxnLst/>
            <a:rect l="l" t="t" r="r" b="b"/>
            <a:pathLst>
              <a:path w="1608192" h="2305652">
                <a:moveTo>
                  <a:pt x="0" y="0"/>
                </a:moveTo>
                <a:lnTo>
                  <a:pt x="1608192" y="0"/>
                </a:lnTo>
                <a:lnTo>
                  <a:pt x="1608192" y="2305652"/>
                </a:lnTo>
                <a:lnTo>
                  <a:pt x="0" y="23056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709850" y="1347502"/>
            <a:ext cx="6868299" cy="3549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15"/>
              </a:lnSpc>
            </a:pPr>
            <a:r>
              <a:rPr lang="en-US" sz="2799" spc="53" dirty="0">
                <a:solidFill>
                  <a:srgbClr val="000000"/>
                </a:solidFill>
                <a:latin typeface="Manjari Medium"/>
              </a:rPr>
              <a:t>PREPARAZIONE ALL’INCONTRO DEL 24 APRILE </a:t>
            </a:r>
          </a:p>
        </p:txBody>
      </p:sp>
      <p:sp>
        <p:nvSpPr>
          <p:cNvPr id="12" name="TextBox 12"/>
          <p:cNvSpPr txBox="1"/>
          <p:nvPr/>
        </p:nvSpPr>
        <p:spPr>
          <a:xfrm rot="35827">
            <a:off x="5731737" y="7371650"/>
            <a:ext cx="6856376" cy="5064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8"/>
              </a:lnSpc>
            </a:pPr>
            <a:r>
              <a:rPr lang="en-US" sz="3548">
                <a:solidFill>
                  <a:srgbClr val="000000"/>
                </a:solidFill>
                <a:latin typeface="Manjari Bold"/>
              </a:rPr>
              <a:t> APPROFONDIMENTO DI ECCOCI! </a:t>
            </a:r>
          </a:p>
        </p:txBody>
      </p:sp>
      <p:sp>
        <p:nvSpPr>
          <p:cNvPr id="13" name="Freeform 13"/>
          <p:cNvSpPr/>
          <p:nvPr/>
        </p:nvSpPr>
        <p:spPr>
          <a:xfrm rot="3459258" flipH="1">
            <a:off x="14483022" y="926655"/>
            <a:ext cx="2080622" cy="3241762"/>
          </a:xfrm>
          <a:custGeom>
            <a:avLst/>
            <a:gdLst/>
            <a:ahLst/>
            <a:cxnLst/>
            <a:rect l="l" t="t" r="r" b="b"/>
            <a:pathLst>
              <a:path w="2080622" h="3241762">
                <a:moveTo>
                  <a:pt x="2080622" y="0"/>
                </a:moveTo>
                <a:lnTo>
                  <a:pt x="0" y="0"/>
                </a:lnTo>
                <a:lnTo>
                  <a:pt x="0" y="3241762"/>
                </a:lnTo>
                <a:lnTo>
                  <a:pt x="2080622" y="3241762"/>
                </a:lnTo>
                <a:lnTo>
                  <a:pt x="2080622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-4249274" flipH="1">
            <a:off x="1796586" y="6709975"/>
            <a:ext cx="1503102" cy="2973763"/>
          </a:xfrm>
          <a:custGeom>
            <a:avLst/>
            <a:gdLst/>
            <a:ahLst/>
            <a:cxnLst/>
            <a:rect l="l" t="t" r="r" b="b"/>
            <a:pathLst>
              <a:path w="1503102" h="2973763">
                <a:moveTo>
                  <a:pt x="1503102" y="0"/>
                </a:moveTo>
                <a:lnTo>
                  <a:pt x="0" y="0"/>
                </a:lnTo>
                <a:lnTo>
                  <a:pt x="0" y="2973763"/>
                </a:lnTo>
                <a:lnTo>
                  <a:pt x="1503102" y="2973763"/>
                </a:lnTo>
                <a:lnTo>
                  <a:pt x="150310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380489">
            <a:off x="1275849" y="1400222"/>
            <a:ext cx="1917116" cy="1746319"/>
          </a:xfrm>
          <a:custGeom>
            <a:avLst/>
            <a:gdLst/>
            <a:ahLst/>
            <a:cxnLst/>
            <a:rect l="l" t="t" r="r" b="b"/>
            <a:pathLst>
              <a:path w="1917116" h="1746319">
                <a:moveTo>
                  <a:pt x="0" y="0"/>
                </a:moveTo>
                <a:lnTo>
                  <a:pt x="1917117" y="0"/>
                </a:lnTo>
                <a:lnTo>
                  <a:pt x="1917117" y="1746319"/>
                </a:lnTo>
                <a:lnTo>
                  <a:pt x="0" y="174631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5038549" y="8887541"/>
            <a:ext cx="8210901" cy="10628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15"/>
              </a:lnSpc>
            </a:pPr>
            <a:r>
              <a:rPr lang="en-US" sz="2799" spc="53" dirty="0">
                <a:solidFill>
                  <a:srgbClr val="000000"/>
                </a:solidFill>
                <a:latin typeface="Manjari"/>
              </a:rPr>
              <a:t>SPAZIO GIOVANI: IL KANTIERE</a:t>
            </a:r>
          </a:p>
          <a:p>
            <a:pPr algn="ctr">
              <a:lnSpc>
                <a:spcPts val="2715"/>
              </a:lnSpc>
            </a:pPr>
            <a:r>
              <a:rPr lang="en-US" sz="2799" spc="53" dirty="0">
                <a:solidFill>
                  <a:srgbClr val="000000"/>
                </a:solidFill>
                <a:latin typeface="Manjari"/>
              </a:rPr>
              <a:t>18 APRILE</a:t>
            </a:r>
          </a:p>
          <a:p>
            <a:pPr algn="ctr">
              <a:lnSpc>
                <a:spcPts val="2715"/>
              </a:lnSpc>
            </a:pPr>
            <a:r>
              <a:rPr lang="en-US" sz="2799" spc="53" dirty="0">
                <a:solidFill>
                  <a:srgbClr val="000000"/>
                </a:solidFill>
                <a:latin typeface="Manjari"/>
              </a:rPr>
              <a:t> INCONTRO CGIL NO VCO – APS 21 MARZO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557921" y="-1254495"/>
            <a:ext cx="9803968" cy="12795990"/>
            <a:chOff x="0" y="0"/>
            <a:chExt cx="13071958" cy="17061320"/>
          </a:xfrm>
        </p:grpSpPr>
        <p:sp>
          <p:nvSpPr>
            <p:cNvPr id="4" name="Freeform 4"/>
            <p:cNvSpPr/>
            <p:nvPr/>
          </p:nvSpPr>
          <p:spPr>
            <a:xfrm rot="5400000">
              <a:off x="-6717895" y="6717895"/>
              <a:ext cx="17061320" cy="3625531"/>
            </a:xfrm>
            <a:custGeom>
              <a:avLst/>
              <a:gdLst/>
              <a:ahLst/>
              <a:cxnLst/>
              <a:rect l="l" t="t" r="r" b="b"/>
              <a:pathLst>
                <a:path w="17061320" h="3625531">
                  <a:moveTo>
                    <a:pt x="0" y="0"/>
                  </a:moveTo>
                  <a:lnTo>
                    <a:pt x="17061320" y="0"/>
                  </a:lnTo>
                  <a:lnTo>
                    <a:pt x="17061320" y="3625530"/>
                  </a:lnTo>
                  <a:lnTo>
                    <a:pt x="0" y="362553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grpSp>
          <p:nvGrpSpPr>
            <p:cNvPr id="5" name="Group 5"/>
            <p:cNvGrpSpPr/>
            <p:nvPr/>
          </p:nvGrpSpPr>
          <p:grpSpPr>
            <a:xfrm>
              <a:off x="3625531" y="463985"/>
              <a:ext cx="9446427" cy="16597336"/>
              <a:chOff x="0" y="0"/>
              <a:chExt cx="1865961" cy="3278486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865961" cy="3278486"/>
              </a:xfrm>
              <a:custGeom>
                <a:avLst/>
                <a:gdLst/>
                <a:ahLst/>
                <a:cxnLst/>
                <a:rect l="l" t="t" r="r" b="b"/>
                <a:pathLst>
                  <a:path w="1865961" h="3278486">
                    <a:moveTo>
                      <a:pt x="0" y="0"/>
                    </a:moveTo>
                    <a:lnTo>
                      <a:pt x="1865961" y="0"/>
                    </a:lnTo>
                    <a:lnTo>
                      <a:pt x="1865961" y="3278486"/>
                    </a:lnTo>
                    <a:lnTo>
                      <a:pt x="0" y="3278486"/>
                    </a:lnTo>
                    <a:close/>
                  </a:path>
                </a:pathLst>
              </a:custGeom>
              <a:solidFill>
                <a:srgbClr val="FADF96"/>
              </a:solidFill>
            </p:spPr>
          </p:sp>
          <p:sp>
            <p:nvSpPr>
              <p:cNvPr id="7" name="TextBox 7"/>
              <p:cNvSpPr txBox="1"/>
              <p:nvPr/>
            </p:nvSpPr>
            <p:spPr>
              <a:xfrm>
                <a:off x="0" y="9525"/>
                <a:ext cx="1865961" cy="326896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91"/>
                  </a:lnSpc>
                </a:pPr>
                <a:endParaRPr/>
              </a:p>
            </p:txBody>
          </p:sp>
        </p:grpSp>
      </p:grpSp>
      <p:grpSp>
        <p:nvGrpSpPr>
          <p:cNvPr id="8" name="Group 8"/>
          <p:cNvGrpSpPr/>
          <p:nvPr/>
        </p:nvGrpSpPr>
        <p:grpSpPr>
          <a:xfrm rot="303597">
            <a:off x="1666859" y="1162990"/>
            <a:ext cx="6828461" cy="4054351"/>
            <a:chOff x="0" y="0"/>
            <a:chExt cx="9104614" cy="5405801"/>
          </a:xfrm>
        </p:grpSpPr>
        <p:sp>
          <p:nvSpPr>
            <p:cNvPr id="9" name="Freeform 9"/>
            <p:cNvSpPr/>
            <p:nvPr/>
          </p:nvSpPr>
          <p:spPr>
            <a:xfrm rot="-278853">
              <a:off x="247986" y="1846743"/>
              <a:ext cx="8740943" cy="3210213"/>
            </a:xfrm>
            <a:custGeom>
              <a:avLst/>
              <a:gdLst/>
              <a:ahLst/>
              <a:cxnLst/>
              <a:rect l="l" t="t" r="r" b="b"/>
              <a:pathLst>
                <a:path w="8740943" h="3210213">
                  <a:moveTo>
                    <a:pt x="0" y="0"/>
                  </a:moveTo>
                  <a:lnTo>
                    <a:pt x="8740943" y="0"/>
                  </a:lnTo>
                  <a:lnTo>
                    <a:pt x="8740943" y="3210212"/>
                  </a:lnTo>
                  <a:lnTo>
                    <a:pt x="0" y="32102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10516286">
              <a:off x="117442" y="354818"/>
              <a:ext cx="8740943" cy="3210213"/>
            </a:xfrm>
            <a:custGeom>
              <a:avLst/>
              <a:gdLst/>
              <a:ahLst/>
              <a:cxnLst/>
              <a:rect l="l" t="t" r="r" b="b"/>
              <a:pathLst>
                <a:path w="8740943" h="3210213">
                  <a:moveTo>
                    <a:pt x="0" y="0"/>
                  </a:moveTo>
                  <a:lnTo>
                    <a:pt x="8740943" y="0"/>
                  </a:lnTo>
                  <a:lnTo>
                    <a:pt x="8740943" y="3210212"/>
                  </a:lnTo>
                  <a:lnTo>
                    <a:pt x="0" y="32102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>
            <a:off x="3494962" y="4552357"/>
            <a:ext cx="3213271" cy="385593"/>
          </a:xfrm>
          <a:custGeom>
            <a:avLst/>
            <a:gdLst/>
            <a:ahLst/>
            <a:cxnLst/>
            <a:rect l="l" t="t" r="r" b="b"/>
            <a:pathLst>
              <a:path w="3213271" h="385593">
                <a:moveTo>
                  <a:pt x="0" y="0"/>
                </a:moveTo>
                <a:lnTo>
                  <a:pt x="3213271" y="0"/>
                </a:lnTo>
                <a:lnTo>
                  <a:pt x="3213271" y="385593"/>
                </a:lnTo>
                <a:lnTo>
                  <a:pt x="0" y="38559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501372" y="5424551"/>
            <a:ext cx="7069600" cy="388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3"/>
              </a:lnSpc>
            </a:pPr>
            <a:r>
              <a:rPr lang="en-US" sz="3300">
                <a:solidFill>
                  <a:srgbClr val="000000"/>
                </a:solidFill>
                <a:latin typeface="Manjari Semi-Bold"/>
              </a:rPr>
              <a:t>Co-coordinatore di ForumDD, Presidente del Comitato per le politiche territoriali dell'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7" tooltip="https://it.wikipedia.org/wiki/OCSE"/>
              </a:rPr>
              <a:t>OCSE</a:t>
            </a:r>
            <a:r>
              <a:rPr lang="en-US" sz="3300">
                <a:solidFill>
                  <a:srgbClr val="000000"/>
                </a:solidFill>
                <a:latin typeface="Manjari Semi-Bold"/>
              </a:rPr>
              <a:t> dal 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8" tooltip="https://it.wikipedia.org/wiki/1999"/>
              </a:rPr>
              <a:t>1999</a:t>
            </a:r>
            <a:r>
              <a:rPr lang="en-US" sz="3300">
                <a:solidFill>
                  <a:srgbClr val="000000"/>
                </a:solidFill>
                <a:latin typeface="Manjari Semi-Bold"/>
              </a:rPr>
              <a:t> al 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9" tooltip="https://it.wikipedia.org/wiki/2006"/>
              </a:rPr>
              <a:t>2006</a:t>
            </a:r>
            <a:r>
              <a:rPr lang="en-US" sz="3300">
                <a:solidFill>
                  <a:srgbClr val="000000"/>
                </a:solidFill>
                <a:latin typeface="Manjari Semi-Bold"/>
              </a:rPr>
              <a:t>, ha ricoperto la carica di 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10" tooltip="https://it.wikipedia.org/wiki/Ministri_per_la_coesione_territoriale_della_Repubblica_Italiana"/>
              </a:rPr>
              <a:t>Ministro per la coesione territoriale</a:t>
            </a:r>
            <a:r>
              <a:rPr lang="en-US" sz="3300">
                <a:solidFill>
                  <a:srgbClr val="000000"/>
                </a:solidFill>
                <a:latin typeface="Manjari Semi-Bold"/>
              </a:rPr>
              <a:t> del 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11" tooltip="https://it.wikipedia.org/wiki/Governo_Monti"/>
              </a:rPr>
              <a:t>governo Monti</a:t>
            </a:r>
            <a:r>
              <a:rPr lang="en-US" sz="3300">
                <a:solidFill>
                  <a:srgbClr val="000000"/>
                </a:solidFill>
                <a:latin typeface="Manjari Semi-Bold"/>
              </a:rPr>
              <a:t>, dal 16 novembre 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12" tooltip="https://it.wikipedia.org/wiki/2011"/>
              </a:rPr>
              <a:t>2011</a:t>
            </a:r>
            <a:r>
              <a:rPr lang="en-US" sz="3300">
                <a:solidFill>
                  <a:srgbClr val="000000"/>
                </a:solidFill>
                <a:latin typeface="Manjari Semi-Bold"/>
              </a:rPr>
              <a:t> al 28 aprile </a:t>
            </a:r>
            <a:r>
              <a:rPr lang="en-US" sz="3300" u="sng">
                <a:solidFill>
                  <a:srgbClr val="000000"/>
                </a:solidFill>
                <a:latin typeface="Manjari Semi-Bold"/>
                <a:hlinkClick r:id="rId13" tooltip="https://it.wikipedia.org/wiki/2013"/>
              </a:rPr>
              <a:t>2013</a:t>
            </a:r>
          </a:p>
        </p:txBody>
      </p: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11269910" y="1717262"/>
            <a:ext cx="5269520" cy="7081431"/>
            <a:chOff x="0" y="0"/>
            <a:chExt cx="3663950" cy="4923790"/>
          </a:xfrm>
        </p:grpSpPr>
        <p:sp>
          <p:nvSpPr>
            <p:cNvPr id="14" name="Freeform 14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14"/>
              <a:stretch>
                <a:fillRect l="-84326" r="-18106"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A378FF"/>
            </a:solidFill>
          </p:spPr>
        </p:sp>
      </p:grpSp>
      <p:sp>
        <p:nvSpPr>
          <p:cNvPr id="16" name="TextBox 16"/>
          <p:cNvSpPr txBox="1"/>
          <p:nvPr/>
        </p:nvSpPr>
        <p:spPr>
          <a:xfrm rot="7990">
            <a:off x="2080381" y="2492158"/>
            <a:ext cx="6042432" cy="15954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11"/>
              </a:lnSpc>
            </a:pPr>
            <a:r>
              <a:rPr lang="en-US" sz="11811" spc="626">
                <a:solidFill>
                  <a:srgbClr val="000000"/>
                </a:solidFill>
                <a:latin typeface="Better Together Condensed"/>
              </a:rPr>
              <a:t>BARCA FABRIZIO</a:t>
            </a:r>
          </a:p>
        </p:txBody>
      </p:sp>
      <p:sp>
        <p:nvSpPr>
          <p:cNvPr id="17" name="Freeform 17"/>
          <p:cNvSpPr/>
          <p:nvPr/>
        </p:nvSpPr>
        <p:spPr>
          <a:xfrm rot="380489">
            <a:off x="1119279" y="970296"/>
            <a:ext cx="1917116" cy="1746319"/>
          </a:xfrm>
          <a:custGeom>
            <a:avLst/>
            <a:gdLst/>
            <a:ahLst/>
            <a:cxnLst/>
            <a:rect l="l" t="t" r="r" b="b"/>
            <a:pathLst>
              <a:path w="1917116" h="1746319">
                <a:moveTo>
                  <a:pt x="0" y="0"/>
                </a:moveTo>
                <a:lnTo>
                  <a:pt x="1917116" y="0"/>
                </a:lnTo>
                <a:lnTo>
                  <a:pt x="1917116" y="1746318"/>
                </a:lnTo>
                <a:lnTo>
                  <a:pt x="0" y="174631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rot="-90686">
            <a:off x="13554472" y="1367659"/>
            <a:ext cx="700397" cy="699206"/>
          </a:xfrm>
          <a:custGeom>
            <a:avLst/>
            <a:gdLst/>
            <a:ahLst/>
            <a:cxnLst/>
            <a:rect l="l" t="t" r="r" b="b"/>
            <a:pathLst>
              <a:path w="700397" h="699206">
                <a:moveTo>
                  <a:pt x="0" y="0"/>
                </a:moveTo>
                <a:lnTo>
                  <a:pt x="700397" y="0"/>
                </a:lnTo>
                <a:lnTo>
                  <a:pt x="700397" y="699206"/>
                </a:lnTo>
                <a:lnTo>
                  <a:pt x="0" y="699206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303597">
            <a:off x="-2908781" y="-2056777"/>
            <a:ext cx="24591863" cy="14601246"/>
            <a:chOff x="0" y="0"/>
            <a:chExt cx="32789151" cy="19468328"/>
          </a:xfrm>
        </p:grpSpPr>
        <p:sp>
          <p:nvSpPr>
            <p:cNvPr id="4" name="Freeform 4"/>
            <p:cNvSpPr/>
            <p:nvPr/>
          </p:nvSpPr>
          <p:spPr>
            <a:xfrm rot="-278853">
              <a:off x="893091" y="6650818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2" y="0"/>
                  </a:lnTo>
                  <a:lnTo>
                    <a:pt x="31479432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422953" y="1277833"/>
              <a:ext cx="31479432" cy="11561187"/>
            </a:xfrm>
            <a:custGeom>
              <a:avLst/>
              <a:gdLst/>
              <a:ahLst/>
              <a:cxnLst/>
              <a:rect l="l" t="t" r="r" b="b"/>
              <a:pathLst>
                <a:path w="31479432" h="11561187">
                  <a:moveTo>
                    <a:pt x="0" y="0"/>
                  </a:moveTo>
                  <a:lnTo>
                    <a:pt x="31479433" y="0"/>
                  </a:lnTo>
                  <a:lnTo>
                    <a:pt x="31479433" y="11561186"/>
                  </a:lnTo>
                  <a:lnTo>
                    <a:pt x="0" y="115611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1907741" y="5869787"/>
            <a:ext cx="14958819" cy="2019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40"/>
              </a:lnSpc>
            </a:pPr>
            <a:r>
              <a:rPr lang="en-US" sz="4015">
                <a:solidFill>
                  <a:srgbClr val="000000"/>
                </a:solidFill>
                <a:latin typeface="Manjari Medium"/>
              </a:rPr>
              <a:t>Ultimo libro vademecum fondamentale per chi vota alle Europee</a:t>
            </a:r>
          </a:p>
          <a:p>
            <a:pPr algn="ctr">
              <a:lnSpc>
                <a:spcPts val="5340"/>
              </a:lnSpc>
            </a:pPr>
            <a:r>
              <a:rPr lang="en-US" sz="4015">
                <a:solidFill>
                  <a:srgbClr val="000000"/>
                </a:solidFill>
                <a:latin typeface="Manjari Medium"/>
              </a:rPr>
              <a:t>Visione, capacità di analisi, sintesi e programmazione</a:t>
            </a:r>
          </a:p>
          <a:p>
            <a:pPr algn="ctr">
              <a:lnSpc>
                <a:spcPts val="5340"/>
              </a:lnSpc>
            </a:pPr>
            <a:r>
              <a:rPr lang="en-US" sz="4015">
                <a:solidFill>
                  <a:srgbClr val="000000"/>
                </a:solidFill>
                <a:latin typeface="Manjari Medium"/>
              </a:rPr>
              <a:t>Eleganza pungolatoria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5747888" y="1970905"/>
            <a:ext cx="6792224" cy="3172595"/>
            <a:chOff x="0" y="0"/>
            <a:chExt cx="9056298" cy="4230127"/>
          </a:xfrm>
        </p:grpSpPr>
        <p:sp>
          <p:nvSpPr>
            <p:cNvPr id="8" name="Freeform 8"/>
            <p:cNvSpPr/>
            <p:nvPr/>
          </p:nvSpPr>
          <p:spPr>
            <a:xfrm rot="-10782864">
              <a:off x="19225" y="22508"/>
              <a:ext cx="9034087" cy="1220829"/>
            </a:xfrm>
            <a:custGeom>
              <a:avLst/>
              <a:gdLst/>
              <a:ahLst/>
              <a:cxnLst/>
              <a:rect l="l" t="t" r="r" b="b"/>
              <a:pathLst>
                <a:path w="9034087" h="1220829">
                  <a:moveTo>
                    <a:pt x="0" y="0"/>
                  </a:moveTo>
                  <a:lnTo>
                    <a:pt x="9034087" y="0"/>
                  </a:lnTo>
                  <a:lnTo>
                    <a:pt x="9034087" y="1220828"/>
                  </a:lnTo>
                  <a:lnTo>
                    <a:pt x="0" y="12208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4323" t="-139518" r="-39491" b="-33804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24721">
              <a:off x="11106" y="1076492"/>
              <a:ext cx="9034087" cy="3121193"/>
            </a:xfrm>
            <a:custGeom>
              <a:avLst/>
              <a:gdLst/>
              <a:ahLst/>
              <a:cxnLst/>
              <a:rect l="l" t="t" r="r" b="b"/>
              <a:pathLst>
                <a:path w="9034087" h="3121193">
                  <a:moveTo>
                    <a:pt x="0" y="0"/>
                  </a:moveTo>
                  <a:lnTo>
                    <a:pt x="9034087" y="0"/>
                  </a:lnTo>
                  <a:lnTo>
                    <a:pt x="9034087" y="3121193"/>
                  </a:lnTo>
                  <a:lnTo>
                    <a:pt x="0" y="31211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0007" r="-45522" b="-14113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 rot="7990">
            <a:off x="5907644" y="2639365"/>
            <a:ext cx="6472711" cy="2121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795"/>
              </a:lnSpc>
            </a:pPr>
            <a:r>
              <a:rPr lang="en-US" sz="15795" spc="837">
                <a:solidFill>
                  <a:srgbClr val="000000"/>
                </a:solidFill>
                <a:latin typeface="Better Together Condensed"/>
              </a:rPr>
              <a:t>“why Barca?”</a:t>
            </a:r>
          </a:p>
        </p:txBody>
      </p:sp>
      <p:sp>
        <p:nvSpPr>
          <p:cNvPr id="11" name="Freeform 11"/>
          <p:cNvSpPr/>
          <p:nvPr/>
        </p:nvSpPr>
        <p:spPr>
          <a:xfrm rot="642428">
            <a:off x="13738099" y="1966735"/>
            <a:ext cx="1445959" cy="2073059"/>
          </a:xfrm>
          <a:custGeom>
            <a:avLst/>
            <a:gdLst/>
            <a:ahLst/>
            <a:cxnLst/>
            <a:rect l="l" t="t" r="r" b="b"/>
            <a:pathLst>
              <a:path w="1445959" h="2073059">
                <a:moveTo>
                  <a:pt x="0" y="0"/>
                </a:moveTo>
                <a:lnTo>
                  <a:pt x="1445959" y="0"/>
                </a:lnTo>
                <a:lnTo>
                  <a:pt x="1445959" y="2073059"/>
                </a:lnTo>
                <a:lnTo>
                  <a:pt x="0" y="207305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8630884" flipH="1" flipV="1">
            <a:off x="1411385" y="1644315"/>
            <a:ext cx="3190678" cy="3381258"/>
          </a:xfrm>
          <a:custGeom>
            <a:avLst/>
            <a:gdLst/>
            <a:ahLst/>
            <a:cxnLst/>
            <a:rect l="l" t="t" r="r" b="b"/>
            <a:pathLst>
              <a:path w="3190678" h="3381258">
                <a:moveTo>
                  <a:pt x="3190678" y="3381258"/>
                </a:moveTo>
                <a:lnTo>
                  <a:pt x="0" y="3381258"/>
                </a:lnTo>
                <a:lnTo>
                  <a:pt x="0" y="0"/>
                </a:lnTo>
                <a:lnTo>
                  <a:pt x="3190678" y="0"/>
                </a:lnTo>
                <a:lnTo>
                  <a:pt x="3190678" y="3381258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1211391">
            <a:off x="15857317" y="3134075"/>
            <a:ext cx="1017835" cy="1459261"/>
          </a:xfrm>
          <a:custGeom>
            <a:avLst/>
            <a:gdLst/>
            <a:ahLst/>
            <a:cxnLst/>
            <a:rect l="l" t="t" r="r" b="b"/>
            <a:pathLst>
              <a:path w="1017835" h="1459261">
                <a:moveTo>
                  <a:pt x="0" y="0"/>
                </a:moveTo>
                <a:lnTo>
                  <a:pt x="1017835" y="0"/>
                </a:lnTo>
                <a:lnTo>
                  <a:pt x="1017835" y="1459262"/>
                </a:lnTo>
                <a:lnTo>
                  <a:pt x="0" y="145926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684907" y="0"/>
            <a:ext cx="8409034" cy="3540992"/>
            <a:chOff x="0" y="0"/>
            <a:chExt cx="11212046" cy="4721322"/>
          </a:xfrm>
        </p:grpSpPr>
        <p:sp>
          <p:nvSpPr>
            <p:cNvPr id="4" name="Freeform 4"/>
            <p:cNvSpPr/>
            <p:nvPr/>
          </p:nvSpPr>
          <p:spPr>
            <a:xfrm rot="-10782864">
              <a:off x="22406" y="27871"/>
              <a:ext cx="11186327" cy="1357090"/>
            </a:xfrm>
            <a:custGeom>
              <a:avLst/>
              <a:gdLst/>
              <a:ahLst/>
              <a:cxnLst/>
              <a:rect l="l" t="t" r="r" b="b"/>
              <a:pathLst>
                <a:path w="11186327" h="1357090">
                  <a:moveTo>
                    <a:pt x="0" y="0"/>
                  </a:moveTo>
                  <a:lnTo>
                    <a:pt x="11186327" y="0"/>
                  </a:lnTo>
                  <a:lnTo>
                    <a:pt x="11186327" y="1357090"/>
                  </a:lnTo>
                  <a:lnTo>
                    <a:pt x="0" y="13570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1582" t="-129208" r="-25969" b="-29245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12352" y="1205459"/>
              <a:ext cx="11186327" cy="3475687"/>
            </a:xfrm>
            <a:custGeom>
              <a:avLst/>
              <a:gdLst/>
              <a:ahLst/>
              <a:cxnLst/>
              <a:rect l="l" t="t" r="r" b="b"/>
              <a:pathLst>
                <a:path w="11186327" h="3475687">
                  <a:moveTo>
                    <a:pt x="0" y="0"/>
                  </a:moveTo>
                  <a:lnTo>
                    <a:pt x="11186328" y="0"/>
                  </a:lnTo>
                  <a:lnTo>
                    <a:pt x="11186328" y="3475687"/>
                  </a:lnTo>
                  <a:lnTo>
                    <a:pt x="0" y="34756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0945" r="-35906" b="-14113"/>
              </a:stretch>
            </a:blipFill>
          </p:spPr>
        </p:sp>
      </p:grpSp>
      <p:sp>
        <p:nvSpPr>
          <p:cNvPr id="6" name="AutoShape 6"/>
          <p:cNvSpPr/>
          <p:nvPr/>
        </p:nvSpPr>
        <p:spPr>
          <a:xfrm flipV="1">
            <a:off x="0" y="4577359"/>
            <a:ext cx="18288000" cy="0"/>
          </a:xfrm>
          <a:prstGeom prst="line">
            <a:avLst/>
          </a:prstGeom>
          <a:ln w="85725" cap="flat">
            <a:solidFill>
              <a:srgbClr val="000000"/>
            </a:solidFill>
            <a:prstDash val="solid"/>
            <a:headEnd type="oval" w="lg" len="lg"/>
            <a:tailEnd type="triangle" w="lg" len="med"/>
          </a:ln>
        </p:spPr>
      </p:sp>
      <p:grpSp>
        <p:nvGrpSpPr>
          <p:cNvPr id="7" name="Group 7"/>
          <p:cNvGrpSpPr/>
          <p:nvPr/>
        </p:nvGrpSpPr>
        <p:grpSpPr>
          <a:xfrm rot="303597">
            <a:off x="676600" y="3913474"/>
            <a:ext cx="2293000" cy="1361453"/>
            <a:chOff x="0" y="0"/>
            <a:chExt cx="3057333" cy="1815270"/>
          </a:xfrm>
        </p:grpSpPr>
        <p:sp>
          <p:nvSpPr>
            <p:cNvPr id="8" name="Freeform 8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>
            <a:off x="13893016" y="623106"/>
            <a:ext cx="2109354" cy="1830096"/>
          </a:xfrm>
          <a:custGeom>
            <a:avLst/>
            <a:gdLst/>
            <a:ahLst/>
            <a:cxnLst/>
            <a:rect l="l" t="t" r="r" b="b"/>
            <a:pathLst>
              <a:path w="2109354" h="1830096">
                <a:moveTo>
                  <a:pt x="0" y="0"/>
                </a:moveTo>
                <a:lnTo>
                  <a:pt x="2109354" y="0"/>
                </a:lnTo>
                <a:lnTo>
                  <a:pt x="2109354" y="1830096"/>
                </a:lnTo>
                <a:lnTo>
                  <a:pt x="0" y="18300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8309543" flipH="1" flipV="1">
            <a:off x="395726" y="41479"/>
            <a:ext cx="3270547" cy="3465897"/>
          </a:xfrm>
          <a:custGeom>
            <a:avLst/>
            <a:gdLst/>
            <a:ahLst/>
            <a:cxnLst/>
            <a:rect l="l" t="t" r="r" b="b"/>
            <a:pathLst>
              <a:path w="3270547" h="3465897">
                <a:moveTo>
                  <a:pt x="3270546" y="3465897"/>
                </a:moveTo>
                <a:lnTo>
                  <a:pt x="0" y="3465897"/>
                </a:lnTo>
                <a:lnTo>
                  <a:pt x="0" y="0"/>
                </a:lnTo>
                <a:lnTo>
                  <a:pt x="3270546" y="0"/>
                </a:lnTo>
                <a:lnTo>
                  <a:pt x="3270546" y="3465897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 rot="303597">
            <a:off x="3586642" y="3913474"/>
            <a:ext cx="2293000" cy="1361453"/>
            <a:chOff x="0" y="0"/>
            <a:chExt cx="3057333" cy="1815270"/>
          </a:xfrm>
        </p:grpSpPr>
        <p:sp>
          <p:nvSpPr>
            <p:cNvPr id="13" name="Freeform 13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 rot="303597">
            <a:off x="6495609" y="3896633"/>
            <a:ext cx="2293000" cy="1361453"/>
            <a:chOff x="0" y="0"/>
            <a:chExt cx="3057333" cy="1815270"/>
          </a:xfrm>
        </p:grpSpPr>
        <p:sp>
          <p:nvSpPr>
            <p:cNvPr id="16" name="Freeform 16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 rot="303597">
            <a:off x="9404575" y="3896633"/>
            <a:ext cx="2293000" cy="1361453"/>
            <a:chOff x="0" y="0"/>
            <a:chExt cx="3057333" cy="1815270"/>
          </a:xfrm>
        </p:grpSpPr>
        <p:sp>
          <p:nvSpPr>
            <p:cNvPr id="19" name="Freeform 19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 rot="303597">
            <a:off x="12313541" y="3913474"/>
            <a:ext cx="2293000" cy="1361453"/>
            <a:chOff x="0" y="0"/>
            <a:chExt cx="3057333" cy="1815270"/>
          </a:xfrm>
        </p:grpSpPr>
        <p:sp>
          <p:nvSpPr>
            <p:cNvPr id="22" name="Freeform 22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 rot="303597">
            <a:off x="15222508" y="3896633"/>
            <a:ext cx="2293000" cy="1361453"/>
            <a:chOff x="0" y="0"/>
            <a:chExt cx="3057333" cy="1815270"/>
          </a:xfrm>
        </p:grpSpPr>
        <p:sp>
          <p:nvSpPr>
            <p:cNvPr id="25" name="Freeform 25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26" name="Freeform 26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27" name="Group 27"/>
          <p:cNvGrpSpPr/>
          <p:nvPr/>
        </p:nvGrpSpPr>
        <p:grpSpPr>
          <a:xfrm>
            <a:off x="621029" y="5625805"/>
            <a:ext cx="2404141" cy="2865981"/>
            <a:chOff x="0" y="0"/>
            <a:chExt cx="681821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681821" cy="812800"/>
            </a:xfrm>
            <a:custGeom>
              <a:avLst/>
              <a:gdLst/>
              <a:ahLst/>
              <a:cxnLst/>
              <a:rect l="l" t="t" r="r" b="b"/>
              <a:pathLst>
                <a:path w="681821" h="812800">
                  <a:moveTo>
                    <a:pt x="0" y="0"/>
                  </a:moveTo>
                  <a:lnTo>
                    <a:pt x="681821" y="0"/>
                  </a:lnTo>
                  <a:lnTo>
                    <a:pt x="681821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13212" t="-5391" r="-11986" b="-69648"/>
              </a:stretch>
            </a:blipFill>
          </p:spPr>
        </p:sp>
      </p:grpSp>
      <p:sp>
        <p:nvSpPr>
          <p:cNvPr id="29" name="TextBox 29"/>
          <p:cNvSpPr txBox="1"/>
          <p:nvPr/>
        </p:nvSpPr>
        <p:spPr>
          <a:xfrm rot="7990">
            <a:off x="4824984" y="1219076"/>
            <a:ext cx="8090434" cy="1421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94"/>
              </a:lnSpc>
            </a:pPr>
            <a:r>
              <a:rPr lang="en-US" sz="10594" spc="561">
                <a:solidFill>
                  <a:srgbClr val="000000"/>
                </a:solidFill>
                <a:latin typeface="Better Together Condensed"/>
              </a:rPr>
              <a:t>Pubblicazioni analizzate</a:t>
            </a:r>
          </a:p>
        </p:txBody>
      </p:sp>
      <p:sp>
        <p:nvSpPr>
          <p:cNvPr id="30" name="TextBox 30"/>
          <p:cNvSpPr txBox="1"/>
          <p:nvPr/>
        </p:nvSpPr>
        <p:spPr>
          <a:xfrm rot="7990">
            <a:off x="810672" y="4276511"/>
            <a:ext cx="2024856" cy="663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4"/>
              </a:lnSpc>
            </a:pPr>
            <a:r>
              <a:rPr lang="en-US" sz="2514" spc="133">
                <a:solidFill>
                  <a:srgbClr val="000000"/>
                </a:solidFill>
                <a:latin typeface="Better Together Condensed"/>
              </a:rPr>
              <a:t> Viaggio nell’Italia disuguale</a:t>
            </a:r>
          </a:p>
        </p:txBody>
      </p:sp>
      <p:sp>
        <p:nvSpPr>
          <p:cNvPr id="31" name="TextBox 31"/>
          <p:cNvSpPr txBox="1"/>
          <p:nvPr/>
        </p:nvSpPr>
        <p:spPr>
          <a:xfrm rot="7990">
            <a:off x="12447614" y="4276511"/>
            <a:ext cx="2024856" cy="663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4"/>
              </a:lnSpc>
            </a:pPr>
            <a:r>
              <a:rPr lang="en-US" sz="2514" spc="133">
                <a:solidFill>
                  <a:srgbClr val="000000"/>
                </a:solidFill>
                <a:latin typeface="Better Together Condensed"/>
              </a:rPr>
              <a:t>Disuguaglianze e conflitto. 1 anno dopo</a:t>
            </a:r>
          </a:p>
        </p:txBody>
      </p:sp>
      <p:sp>
        <p:nvSpPr>
          <p:cNvPr id="32" name="TextBox 32"/>
          <p:cNvSpPr txBox="1"/>
          <p:nvPr/>
        </p:nvSpPr>
        <p:spPr>
          <a:xfrm rot="7990">
            <a:off x="15356580" y="4361270"/>
            <a:ext cx="2024856" cy="479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4"/>
              </a:lnSpc>
            </a:pPr>
            <a:r>
              <a:rPr lang="en-US" sz="3514" spc="186">
                <a:solidFill>
                  <a:srgbClr val="000000"/>
                </a:solidFill>
                <a:latin typeface="Better Together Condensed"/>
              </a:rPr>
              <a:t>Quale Europa</a:t>
            </a:r>
          </a:p>
        </p:txBody>
      </p:sp>
      <p:sp>
        <p:nvSpPr>
          <p:cNvPr id="33" name="TextBox 33"/>
          <p:cNvSpPr txBox="1"/>
          <p:nvPr/>
        </p:nvSpPr>
        <p:spPr>
          <a:xfrm rot="7990">
            <a:off x="6625772" y="4433673"/>
            <a:ext cx="2024856" cy="3496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4"/>
              </a:lnSpc>
            </a:pPr>
            <a:r>
              <a:rPr lang="en-US" sz="2514" spc="133">
                <a:solidFill>
                  <a:srgbClr val="000000"/>
                </a:solidFill>
                <a:latin typeface="Better Together Condensed"/>
              </a:rPr>
              <a:t>Abbattere i muri</a:t>
            </a:r>
          </a:p>
        </p:txBody>
      </p:sp>
      <p:sp>
        <p:nvSpPr>
          <p:cNvPr id="34" name="TextBox 34"/>
          <p:cNvSpPr txBox="1"/>
          <p:nvPr/>
        </p:nvSpPr>
        <p:spPr>
          <a:xfrm rot="7990">
            <a:off x="3671430" y="4433673"/>
            <a:ext cx="2024856" cy="3496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4"/>
              </a:lnSpc>
            </a:pPr>
            <a:r>
              <a:rPr lang="en-US" sz="2514" spc="133">
                <a:solidFill>
                  <a:srgbClr val="000000"/>
                </a:solidFill>
                <a:latin typeface="Better Together Condensed"/>
              </a:rPr>
              <a:t> Un futuro più giusto</a:t>
            </a:r>
          </a:p>
        </p:txBody>
      </p:sp>
      <p:sp>
        <p:nvSpPr>
          <p:cNvPr id="35" name="TextBox 35"/>
          <p:cNvSpPr txBox="1"/>
          <p:nvPr/>
        </p:nvSpPr>
        <p:spPr>
          <a:xfrm rot="7990">
            <a:off x="9536988" y="4276511"/>
            <a:ext cx="2024856" cy="663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4"/>
              </a:lnSpc>
            </a:pPr>
            <a:r>
              <a:rPr lang="en-US" sz="2514" spc="133">
                <a:solidFill>
                  <a:srgbClr val="000000"/>
                </a:solidFill>
                <a:latin typeface="Better Together Condensed"/>
              </a:rPr>
              <a:t>Disuguaglianze conflitto e sviluppo</a:t>
            </a:r>
          </a:p>
        </p:txBody>
      </p:sp>
      <p:grpSp>
        <p:nvGrpSpPr>
          <p:cNvPr id="36" name="Group 36"/>
          <p:cNvGrpSpPr/>
          <p:nvPr/>
        </p:nvGrpSpPr>
        <p:grpSpPr>
          <a:xfrm>
            <a:off x="3530533" y="5625805"/>
            <a:ext cx="2404141" cy="2865981"/>
            <a:chOff x="0" y="0"/>
            <a:chExt cx="681821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681821" cy="812800"/>
            </a:xfrm>
            <a:custGeom>
              <a:avLst/>
              <a:gdLst/>
              <a:ahLst/>
              <a:cxnLst/>
              <a:rect l="l" t="t" r="r" b="b"/>
              <a:pathLst>
                <a:path w="681821" h="812800">
                  <a:moveTo>
                    <a:pt x="0" y="0"/>
                  </a:moveTo>
                  <a:lnTo>
                    <a:pt x="681821" y="0"/>
                  </a:lnTo>
                  <a:lnTo>
                    <a:pt x="681821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b="-32154"/>
              </a:stretch>
            </a:blipFill>
          </p:spPr>
        </p:sp>
      </p:grpSp>
      <p:grpSp>
        <p:nvGrpSpPr>
          <p:cNvPr id="38" name="Group 38"/>
          <p:cNvGrpSpPr/>
          <p:nvPr/>
        </p:nvGrpSpPr>
        <p:grpSpPr>
          <a:xfrm>
            <a:off x="6440038" y="5625805"/>
            <a:ext cx="2404141" cy="2865981"/>
            <a:chOff x="0" y="0"/>
            <a:chExt cx="681821" cy="81280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681821" cy="812800"/>
            </a:xfrm>
            <a:custGeom>
              <a:avLst/>
              <a:gdLst/>
              <a:ahLst/>
              <a:cxnLst/>
              <a:rect l="l" t="t" r="r" b="b"/>
              <a:pathLst>
                <a:path w="681821" h="812800">
                  <a:moveTo>
                    <a:pt x="0" y="0"/>
                  </a:moveTo>
                  <a:lnTo>
                    <a:pt x="681821" y="0"/>
                  </a:lnTo>
                  <a:lnTo>
                    <a:pt x="681821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t="-14652" b="-14652"/>
              </a:stretch>
            </a:blipFill>
          </p:spPr>
        </p:sp>
      </p:grpSp>
      <p:grpSp>
        <p:nvGrpSpPr>
          <p:cNvPr id="40" name="Group 40"/>
          <p:cNvGrpSpPr/>
          <p:nvPr/>
        </p:nvGrpSpPr>
        <p:grpSpPr>
          <a:xfrm>
            <a:off x="9349004" y="5625805"/>
            <a:ext cx="2404141" cy="2865981"/>
            <a:chOff x="0" y="0"/>
            <a:chExt cx="681821" cy="8128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681821" cy="812800"/>
            </a:xfrm>
            <a:custGeom>
              <a:avLst/>
              <a:gdLst/>
              <a:ahLst/>
              <a:cxnLst/>
              <a:rect l="l" t="t" r="r" b="b"/>
              <a:pathLst>
                <a:path w="681821" h="812800">
                  <a:moveTo>
                    <a:pt x="0" y="0"/>
                  </a:moveTo>
                  <a:lnTo>
                    <a:pt x="681821" y="0"/>
                  </a:lnTo>
                  <a:lnTo>
                    <a:pt x="681821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b="-21118"/>
              </a:stretch>
            </a:blipFill>
          </p:spPr>
        </p:sp>
      </p:grpSp>
      <p:grpSp>
        <p:nvGrpSpPr>
          <p:cNvPr id="42" name="Group 42"/>
          <p:cNvGrpSpPr/>
          <p:nvPr/>
        </p:nvGrpSpPr>
        <p:grpSpPr>
          <a:xfrm>
            <a:off x="12257971" y="5625805"/>
            <a:ext cx="2404141" cy="2865981"/>
            <a:chOff x="0" y="0"/>
            <a:chExt cx="681821" cy="8128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681821" cy="812800"/>
            </a:xfrm>
            <a:custGeom>
              <a:avLst/>
              <a:gdLst/>
              <a:ahLst/>
              <a:cxnLst/>
              <a:rect l="l" t="t" r="r" b="b"/>
              <a:pathLst>
                <a:path w="681821" h="812800">
                  <a:moveTo>
                    <a:pt x="0" y="0"/>
                  </a:moveTo>
                  <a:lnTo>
                    <a:pt x="681821" y="0"/>
                  </a:lnTo>
                  <a:lnTo>
                    <a:pt x="681821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t="-852" b="-20265"/>
              </a:stretch>
            </a:blipFill>
          </p:spPr>
        </p:sp>
      </p:grpSp>
      <p:grpSp>
        <p:nvGrpSpPr>
          <p:cNvPr id="44" name="Group 44"/>
          <p:cNvGrpSpPr/>
          <p:nvPr/>
        </p:nvGrpSpPr>
        <p:grpSpPr>
          <a:xfrm>
            <a:off x="15166937" y="5625805"/>
            <a:ext cx="2404141" cy="2865981"/>
            <a:chOff x="0" y="0"/>
            <a:chExt cx="681821" cy="812800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681821" cy="812800"/>
            </a:xfrm>
            <a:custGeom>
              <a:avLst/>
              <a:gdLst/>
              <a:ahLst/>
              <a:cxnLst/>
              <a:rect l="l" t="t" r="r" b="b"/>
              <a:pathLst>
                <a:path w="681821" h="812800">
                  <a:moveTo>
                    <a:pt x="0" y="0"/>
                  </a:moveTo>
                  <a:lnTo>
                    <a:pt x="681821" y="0"/>
                  </a:lnTo>
                  <a:lnTo>
                    <a:pt x="681821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t="-4411" b="-18052"/>
              </a:stretch>
            </a:blipFill>
          </p:spPr>
        </p:sp>
      </p:grpSp>
      <p:sp>
        <p:nvSpPr>
          <p:cNvPr id="46" name="AutoShape 46"/>
          <p:cNvSpPr/>
          <p:nvPr/>
        </p:nvSpPr>
        <p:spPr>
          <a:xfrm>
            <a:off x="0" y="9523391"/>
            <a:ext cx="18288000" cy="0"/>
          </a:xfrm>
          <a:prstGeom prst="line">
            <a:avLst/>
          </a:prstGeom>
          <a:ln w="85725" cap="flat">
            <a:solidFill>
              <a:srgbClr val="000000"/>
            </a:solidFill>
            <a:prstDash val="solid"/>
            <a:headEnd type="oval" w="lg" len="lg"/>
            <a:tailEnd type="triangle" w="lg" len="med"/>
          </a:ln>
        </p:spPr>
      </p:sp>
      <p:grpSp>
        <p:nvGrpSpPr>
          <p:cNvPr id="47" name="Group 47"/>
          <p:cNvGrpSpPr/>
          <p:nvPr/>
        </p:nvGrpSpPr>
        <p:grpSpPr>
          <a:xfrm rot="303597">
            <a:off x="676600" y="8859505"/>
            <a:ext cx="2293000" cy="1361453"/>
            <a:chOff x="0" y="0"/>
            <a:chExt cx="3057333" cy="1815270"/>
          </a:xfrm>
        </p:grpSpPr>
        <p:sp>
          <p:nvSpPr>
            <p:cNvPr id="48" name="Freeform 48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49" name="Freeform 49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50" name="Group 50"/>
          <p:cNvGrpSpPr/>
          <p:nvPr/>
        </p:nvGrpSpPr>
        <p:grpSpPr>
          <a:xfrm rot="303597">
            <a:off x="3586642" y="8859505"/>
            <a:ext cx="2293000" cy="1361453"/>
            <a:chOff x="0" y="0"/>
            <a:chExt cx="3057333" cy="1815270"/>
          </a:xfrm>
        </p:grpSpPr>
        <p:sp>
          <p:nvSpPr>
            <p:cNvPr id="51" name="Freeform 51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52" name="Freeform 52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53" name="Group 53"/>
          <p:cNvGrpSpPr/>
          <p:nvPr/>
        </p:nvGrpSpPr>
        <p:grpSpPr>
          <a:xfrm rot="303597">
            <a:off x="9404575" y="8842665"/>
            <a:ext cx="2293000" cy="1361453"/>
            <a:chOff x="0" y="0"/>
            <a:chExt cx="3057333" cy="1815270"/>
          </a:xfrm>
        </p:grpSpPr>
        <p:sp>
          <p:nvSpPr>
            <p:cNvPr id="54" name="Freeform 54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55" name="Freeform 55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56" name="Group 56"/>
          <p:cNvGrpSpPr/>
          <p:nvPr/>
        </p:nvGrpSpPr>
        <p:grpSpPr>
          <a:xfrm rot="303597">
            <a:off x="12313541" y="8859505"/>
            <a:ext cx="2293000" cy="1361453"/>
            <a:chOff x="0" y="0"/>
            <a:chExt cx="3057333" cy="1815270"/>
          </a:xfrm>
        </p:grpSpPr>
        <p:sp>
          <p:nvSpPr>
            <p:cNvPr id="57" name="Freeform 57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58" name="Freeform 58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grpSp>
        <p:nvGrpSpPr>
          <p:cNvPr id="59" name="Group 59"/>
          <p:cNvGrpSpPr/>
          <p:nvPr/>
        </p:nvGrpSpPr>
        <p:grpSpPr>
          <a:xfrm rot="303597">
            <a:off x="15222508" y="8842665"/>
            <a:ext cx="2293000" cy="1361453"/>
            <a:chOff x="0" y="0"/>
            <a:chExt cx="3057333" cy="1815270"/>
          </a:xfrm>
        </p:grpSpPr>
        <p:sp>
          <p:nvSpPr>
            <p:cNvPr id="60" name="Freeform 60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61" name="Freeform 61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sp>
        <p:nvSpPr>
          <p:cNvPr id="62" name="TextBox 62"/>
          <p:cNvSpPr txBox="1"/>
          <p:nvPr/>
        </p:nvSpPr>
        <p:spPr>
          <a:xfrm rot="7990">
            <a:off x="810672" y="9408469"/>
            <a:ext cx="2024856" cy="32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99"/>
              </a:lnSpc>
            </a:pPr>
            <a:r>
              <a:rPr lang="en-US" sz="2499" spc="132">
                <a:solidFill>
                  <a:srgbClr val="000000"/>
                </a:solidFill>
                <a:latin typeface="Mali"/>
              </a:rPr>
              <a:t>2018</a:t>
            </a:r>
          </a:p>
        </p:txBody>
      </p:sp>
      <p:grpSp>
        <p:nvGrpSpPr>
          <p:cNvPr id="63" name="Group 63"/>
          <p:cNvGrpSpPr/>
          <p:nvPr/>
        </p:nvGrpSpPr>
        <p:grpSpPr>
          <a:xfrm rot="303597">
            <a:off x="6491700" y="8827081"/>
            <a:ext cx="2293000" cy="1361453"/>
            <a:chOff x="0" y="0"/>
            <a:chExt cx="3057333" cy="1815270"/>
          </a:xfrm>
        </p:grpSpPr>
        <p:sp>
          <p:nvSpPr>
            <p:cNvPr id="64" name="Freeform 64"/>
            <p:cNvSpPr/>
            <p:nvPr/>
          </p:nvSpPr>
          <p:spPr>
            <a:xfrm rot="-278853">
              <a:off x="83274" y="620137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  <p:sp>
          <p:nvSpPr>
            <p:cNvPr id="65" name="Freeform 65"/>
            <p:cNvSpPr/>
            <p:nvPr/>
          </p:nvSpPr>
          <p:spPr>
            <a:xfrm rot="10516286">
              <a:off x="39437" y="119148"/>
              <a:ext cx="2935212" cy="1077991"/>
            </a:xfrm>
            <a:custGeom>
              <a:avLst/>
              <a:gdLst/>
              <a:ahLst/>
              <a:cxnLst/>
              <a:rect l="l" t="t" r="r" b="b"/>
              <a:pathLst>
                <a:path w="2935212" h="1077991">
                  <a:moveTo>
                    <a:pt x="0" y="0"/>
                  </a:moveTo>
                  <a:lnTo>
                    <a:pt x="2935212" y="0"/>
                  </a:lnTo>
                  <a:lnTo>
                    <a:pt x="2935212" y="1077991"/>
                  </a:lnTo>
                  <a:lnTo>
                    <a:pt x="0" y="107799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3561" r="-39267"/>
              </a:stretch>
            </a:blipFill>
          </p:spPr>
        </p:sp>
      </p:grpSp>
      <p:sp>
        <p:nvSpPr>
          <p:cNvPr id="66" name="TextBox 66"/>
          <p:cNvSpPr txBox="1"/>
          <p:nvPr/>
        </p:nvSpPr>
        <p:spPr>
          <a:xfrm rot="7990">
            <a:off x="3720714" y="9408469"/>
            <a:ext cx="2024856" cy="32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99"/>
              </a:lnSpc>
            </a:pPr>
            <a:r>
              <a:rPr lang="en-US" sz="2499" spc="132">
                <a:solidFill>
                  <a:srgbClr val="000000"/>
                </a:solidFill>
                <a:latin typeface="Mali"/>
              </a:rPr>
              <a:t>2020</a:t>
            </a:r>
          </a:p>
        </p:txBody>
      </p:sp>
      <p:sp>
        <p:nvSpPr>
          <p:cNvPr id="67" name="TextBox 67"/>
          <p:cNvSpPr txBox="1"/>
          <p:nvPr/>
        </p:nvSpPr>
        <p:spPr>
          <a:xfrm rot="7990">
            <a:off x="6625520" y="9408469"/>
            <a:ext cx="2024856" cy="32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99"/>
              </a:lnSpc>
            </a:pPr>
            <a:r>
              <a:rPr lang="en-US" sz="2499" spc="132">
                <a:solidFill>
                  <a:srgbClr val="000000"/>
                </a:solidFill>
                <a:latin typeface="Mali"/>
              </a:rPr>
              <a:t>2021</a:t>
            </a:r>
          </a:p>
        </p:txBody>
      </p:sp>
      <p:sp>
        <p:nvSpPr>
          <p:cNvPr id="68" name="TextBox 68"/>
          <p:cNvSpPr txBox="1"/>
          <p:nvPr/>
        </p:nvSpPr>
        <p:spPr>
          <a:xfrm rot="7990">
            <a:off x="9526759" y="9426259"/>
            <a:ext cx="2024856" cy="32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99"/>
              </a:lnSpc>
            </a:pPr>
            <a:r>
              <a:rPr lang="en-US" sz="2499" spc="132">
                <a:solidFill>
                  <a:srgbClr val="000000"/>
                </a:solidFill>
                <a:latin typeface="Mali"/>
              </a:rPr>
              <a:t>2021</a:t>
            </a:r>
          </a:p>
        </p:txBody>
      </p:sp>
      <p:sp>
        <p:nvSpPr>
          <p:cNvPr id="69" name="TextBox 69"/>
          <p:cNvSpPr txBox="1"/>
          <p:nvPr/>
        </p:nvSpPr>
        <p:spPr>
          <a:xfrm rot="7990">
            <a:off x="12439634" y="9376045"/>
            <a:ext cx="2024856" cy="32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99"/>
              </a:lnSpc>
            </a:pPr>
            <a:r>
              <a:rPr lang="en-US" sz="2499" spc="132">
                <a:solidFill>
                  <a:srgbClr val="000000"/>
                </a:solidFill>
                <a:latin typeface="Mali"/>
              </a:rPr>
              <a:t>2023</a:t>
            </a:r>
          </a:p>
        </p:txBody>
      </p:sp>
      <p:sp>
        <p:nvSpPr>
          <p:cNvPr id="70" name="TextBox 70"/>
          <p:cNvSpPr txBox="1"/>
          <p:nvPr/>
        </p:nvSpPr>
        <p:spPr>
          <a:xfrm rot="7990">
            <a:off x="15348601" y="9366331"/>
            <a:ext cx="2024856" cy="330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14"/>
              </a:lnSpc>
            </a:pPr>
            <a:r>
              <a:rPr lang="en-US" sz="2514" spc="133">
                <a:solidFill>
                  <a:srgbClr val="000000"/>
                </a:solidFill>
                <a:latin typeface="Mali"/>
              </a:rPr>
              <a:t>2024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  <p:txBody>
            <a:bodyPr/>
            <a:lstStyle/>
            <a:p>
              <a:endParaRPr lang="it-IT" dirty="0"/>
            </a:p>
          </p:txBody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49545" y="3040804"/>
            <a:ext cx="3159155" cy="2057400"/>
          </a:xfrm>
          <a:custGeom>
            <a:avLst/>
            <a:gdLst/>
            <a:ahLst/>
            <a:cxnLst/>
            <a:rect l="l" t="t" r="r" b="b"/>
            <a:pathLst>
              <a:path w="3159155" h="2057400">
                <a:moveTo>
                  <a:pt x="0" y="0"/>
                </a:moveTo>
                <a:lnTo>
                  <a:pt x="3159155" y="0"/>
                </a:lnTo>
                <a:lnTo>
                  <a:pt x="3159155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 rot="7990">
            <a:off x="4798586" y="701726"/>
            <a:ext cx="8090434" cy="2101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593"/>
              </a:lnSpc>
            </a:pPr>
            <a:r>
              <a:rPr lang="en-US" sz="15593" spc="826">
                <a:solidFill>
                  <a:srgbClr val="000000"/>
                </a:solidFill>
                <a:latin typeface="Better Together Condensed"/>
              </a:rPr>
              <a:t> TEMI RICORRENTI</a:t>
            </a:r>
          </a:p>
        </p:txBody>
      </p:sp>
      <p:sp>
        <p:nvSpPr>
          <p:cNvPr id="15" name="TextBox 15"/>
          <p:cNvSpPr txBox="1"/>
          <p:nvPr/>
        </p:nvSpPr>
        <p:spPr>
          <a:xfrm rot="7990">
            <a:off x="750635" y="5800063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COESIONE</a:t>
            </a:r>
          </a:p>
        </p:txBody>
      </p:sp>
      <p:sp>
        <p:nvSpPr>
          <p:cNvPr id="16" name="TextBox 16"/>
          <p:cNvSpPr txBox="1"/>
          <p:nvPr/>
        </p:nvSpPr>
        <p:spPr>
          <a:xfrm rot="7990">
            <a:off x="2393458" y="6657844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EUROPA</a:t>
            </a:r>
          </a:p>
        </p:txBody>
      </p:sp>
      <p:sp>
        <p:nvSpPr>
          <p:cNvPr id="17" name="TextBox 17"/>
          <p:cNvSpPr txBox="1"/>
          <p:nvPr/>
        </p:nvSpPr>
        <p:spPr>
          <a:xfrm rot="7990">
            <a:off x="14371679" y="5757520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SOCIETA’ LIQUIDA</a:t>
            </a:r>
          </a:p>
        </p:txBody>
      </p:sp>
      <p:sp>
        <p:nvSpPr>
          <p:cNvPr id="18" name="TextBox 18"/>
          <p:cNvSpPr txBox="1"/>
          <p:nvPr/>
        </p:nvSpPr>
        <p:spPr>
          <a:xfrm rot="7990">
            <a:off x="7964326" y="5305369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 DISUGUAGLIANZE</a:t>
            </a:r>
          </a:p>
        </p:txBody>
      </p:sp>
      <p:sp>
        <p:nvSpPr>
          <p:cNvPr id="19" name="TextBox 19"/>
          <p:cNvSpPr txBox="1"/>
          <p:nvPr/>
        </p:nvSpPr>
        <p:spPr>
          <a:xfrm rot="7990">
            <a:off x="4767700" y="6054651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MERITO</a:t>
            </a:r>
          </a:p>
        </p:txBody>
      </p:sp>
      <p:sp>
        <p:nvSpPr>
          <p:cNvPr id="20" name="TextBox 20"/>
          <p:cNvSpPr txBox="1"/>
          <p:nvPr/>
        </p:nvSpPr>
        <p:spPr>
          <a:xfrm rot="7990">
            <a:off x="7502210" y="6675959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POVERTA’</a:t>
            </a:r>
          </a:p>
        </p:txBody>
      </p:sp>
      <p:sp>
        <p:nvSpPr>
          <p:cNvPr id="21" name="TextBox 21"/>
          <p:cNvSpPr txBox="1"/>
          <p:nvPr/>
        </p:nvSpPr>
        <p:spPr>
          <a:xfrm rot="7990">
            <a:off x="10785608" y="6481686"/>
            <a:ext cx="3283580" cy="120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GIUSTIZIA SOCIALE E AMBIENTALE</a:t>
            </a:r>
          </a:p>
        </p:txBody>
      </p:sp>
      <p:sp>
        <p:nvSpPr>
          <p:cNvPr id="22" name="TextBox 22"/>
          <p:cNvSpPr txBox="1"/>
          <p:nvPr/>
        </p:nvSpPr>
        <p:spPr>
          <a:xfrm rot="7990">
            <a:off x="4678680" y="7283952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TRIPS</a:t>
            </a:r>
          </a:p>
        </p:txBody>
      </p:sp>
      <p:sp>
        <p:nvSpPr>
          <p:cNvPr id="23" name="TextBox 23"/>
          <p:cNvSpPr txBox="1"/>
          <p:nvPr/>
        </p:nvSpPr>
        <p:spPr>
          <a:xfrm rot="7990">
            <a:off x="6841490" y="8008570"/>
            <a:ext cx="3674613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PRE-DISTRIBUZIONEE</a:t>
            </a:r>
          </a:p>
        </p:txBody>
      </p:sp>
      <p:sp>
        <p:nvSpPr>
          <p:cNvPr id="24" name="TextBox 24"/>
          <p:cNvSpPr txBox="1"/>
          <p:nvPr/>
        </p:nvSpPr>
        <p:spPr>
          <a:xfrm rot="7990">
            <a:off x="1033" y="7736387"/>
            <a:ext cx="3283580" cy="120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KEYNESISMO</a:t>
            </a:r>
          </a:p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BASTARDO</a:t>
            </a:r>
          </a:p>
        </p:txBody>
      </p:sp>
      <p:sp>
        <p:nvSpPr>
          <p:cNvPr id="25" name="TextBox 25"/>
          <p:cNvSpPr txBox="1"/>
          <p:nvPr/>
        </p:nvSpPr>
        <p:spPr>
          <a:xfrm rot="7990">
            <a:off x="3035857" y="8017842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SEN</a:t>
            </a:r>
          </a:p>
        </p:txBody>
      </p:sp>
      <p:sp>
        <p:nvSpPr>
          <p:cNvPr id="26" name="TextBox 26"/>
          <p:cNvSpPr txBox="1"/>
          <p:nvPr/>
        </p:nvSpPr>
        <p:spPr>
          <a:xfrm rot="7990">
            <a:off x="323639" y="3639721"/>
            <a:ext cx="3283580" cy="120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SUBALTERNITA’</a:t>
            </a:r>
          </a:p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E INTERSEZIONE</a:t>
            </a:r>
          </a:p>
        </p:txBody>
      </p:sp>
      <p:sp>
        <p:nvSpPr>
          <p:cNvPr id="27" name="TextBox 27"/>
          <p:cNvSpPr txBox="1"/>
          <p:nvPr/>
        </p:nvSpPr>
        <p:spPr>
          <a:xfrm rot="7990">
            <a:off x="4678680" y="4220745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LIBERTA’</a:t>
            </a:r>
          </a:p>
        </p:txBody>
      </p:sp>
      <p:sp>
        <p:nvSpPr>
          <p:cNvPr id="28" name="TextBox 28"/>
          <p:cNvSpPr txBox="1"/>
          <p:nvPr/>
        </p:nvSpPr>
        <p:spPr>
          <a:xfrm rot="7990">
            <a:off x="14567195" y="3917065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CONFRONTO PUBBLICO</a:t>
            </a:r>
          </a:p>
        </p:txBody>
      </p:sp>
      <p:sp>
        <p:nvSpPr>
          <p:cNvPr id="29" name="TextBox 29"/>
          <p:cNvSpPr txBox="1"/>
          <p:nvPr/>
        </p:nvSpPr>
        <p:spPr>
          <a:xfrm rot="7990">
            <a:off x="7964326" y="4120242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IMPRESE PUBBLICHE</a:t>
            </a:r>
          </a:p>
        </p:txBody>
      </p:sp>
      <p:sp>
        <p:nvSpPr>
          <p:cNvPr id="30" name="TextBox 30"/>
          <p:cNvSpPr txBox="1"/>
          <p:nvPr/>
        </p:nvSpPr>
        <p:spPr>
          <a:xfrm rot="7990">
            <a:off x="14176162" y="9268927"/>
            <a:ext cx="3674613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EREDITA’ UNIVERSALE</a:t>
            </a:r>
          </a:p>
        </p:txBody>
      </p:sp>
      <p:sp>
        <p:nvSpPr>
          <p:cNvPr id="31" name="TextBox 31"/>
          <p:cNvSpPr txBox="1"/>
          <p:nvPr/>
        </p:nvSpPr>
        <p:spPr>
          <a:xfrm rot="7990">
            <a:off x="3609507" y="5263945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STATO/MERCATO</a:t>
            </a:r>
          </a:p>
        </p:txBody>
      </p:sp>
      <p:sp>
        <p:nvSpPr>
          <p:cNvPr id="32" name="TextBox 32"/>
          <p:cNvSpPr txBox="1"/>
          <p:nvPr/>
        </p:nvSpPr>
        <p:spPr>
          <a:xfrm rot="7990">
            <a:off x="3035855" y="9109760"/>
            <a:ext cx="4352755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PROGETTO NEOLIBERISTA</a:t>
            </a:r>
          </a:p>
        </p:txBody>
      </p:sp>
      <p:sp>
        <p:nvSpPr>
          <p:cNvPr id="33" name="TextBox 33"/>
          <p:cNvSpPr txBox="1"/>
          <p:nvPr/>
        </p:nvSpPr>
        <p:spPr>
          <a:xfrm rot="7990">
            <a:off x="11251698" y="4855207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 dirty="0">
                <a:solidFill>
                  <a:srgbClr val="000000"/>
                </a:solidFill>
                <a:latin typeface="Better Together Condensed"/>
              </a:rPr>
              <a:t>RITORNANTI</a:t>
            </a:r>
          </a:p>
        </p:txBody>
      </p:sp>
      <p:sp>
        <p:nvSpPr>
          <p:cNvPr id="34" name="TextBox 34"/>
          <p:cNvSpPr txBox="1"/>
          <p:nvPr/>
        </p:nvSpPr>
        <p:spPr>
          <a:xfrm rot="7990">
            <a:off x="14072981" y="7364913"/>
            <a:ext cx="3283580" cy="120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 TRAPPOLA SOTTOSVILUPPO</a:t>
            </a:r>
          </a:p>
        </p:txBody>
      </p:sp>
      <p:sp>
        <p:nvSpPr>
          <p:cNvPr id="35" name="TextBox 35"/>
          <p:cNvSpPr txBox="1"/>
          <p:nvPr/>
        </p:nvSpPr>
        <p:spPr>
          <a:xfrm rot="7990">
            <a:off x="9608012" y="8818310"/>
            <a:ext cx="3283580" cy="62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5"/>
              </a:lnSpc>
            </a:pPr>
            <a:r>
              <a:rPr lang="en-US" sz="4595" spc="243">
                <a:solidFill>
                  <a:srgbClr val="000000"/>
                </a:solidFill>
                <a:latin typeface="Better Together Condensed"/>
              </a:rPr>
              <a:t>ESSERE DI SINISTRA</a:t>
            </a:r>
          </a:p>
        </p:txBody>
      </p:sp>
      <p:sp>
        <p:nvSpPr>
          <p:cNvPr id="36" name="Freeform 36"/>
          <p:cNvSpPr/>
          <p:nvPr/>
        </p:nvSpPr>
        <p:spPr>
          <a:xfrm>
            <a:off x="14629407" y="3161040"/>
            <a:ext cx="3159155" cy="2057400"/>
          </a:xfrm>
          <a:custGeom>
            <a:avLst/>
            <a:gdLst/>
            <a:ahLst/>
            <a:cxnLst/>
            <a:rect l="l" t="t" r="r" b="b"/>
            <a:pathLst>
              <a:path w="3159155" h="2057400">
                <a:moveTo>
                  <a:pt x="0" y="0"/>
                </a:moveTo>
                <a:lnTo>
                  <a:pt x="3159156" y="0"/>
                </a:lnTo>
                <a:lnTo>
                  <a:pt x="315915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028700" y="5098204"/>
            <a:ext cx="2841350" cy="1850429"/>
          </a:xfrm>
          <a:custGeom>
            <a:avLst/>
            <a:gdLst/>
            <a:ahLst/>
            <a:cxnLst/>
            <a:rect l="l" t="t" r="r" b="b"/>
            <a:pathLst>
              <a:path w="2841350" h="1850429">
                <a:moveTo>
                  <a:pt x="0" y="0"/>
                </a:moveTo>
                <a:lnTo>
                  <a:pt x="2841350" y="0"/>
                </a:lnTo>
                <a:lnTo>
                  <a:pt x="2841350" y="1850430"/>
                </a:lnTo>
                <a:lnTo>
                  <a:pt x="0" y="185043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38" name="Ovale 37">
            <a:extLst>
              <a:ext uri="{FF2B5EF4-FFF2-40B4-BE49-F238E27FC236}">
                <a16:creationId xmlns:a16="http://schemas.microsoft.com/office/drawing/2014/main" id="{FB250986-F2F9-5261-8FC4-9DB7BB42BDC8}"/>
              </a:ext>
            </a:extLst>
          </p:cNvPr>
          <p:cNvSpPr/>
          <p:nvPr/>
        </p:nvSpPr>
        <p:spPr>
          <a:xfrm>
            <a:off x="11639971" y="4469021"/>
            <a:ext cx="2304670" cy="1327225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9" name="Ovale 38">
            <a:extLst>
              <a:ext uri="{FF2B5EF4-FFF2-40B4-BE49-F238E27FC236}">
                <a16:creationId xmlns:a16="http://schemas.microsoft.com/office/drawing/2014/main" id="{77D088B8-4657-9231-3611-534D89EA6D69}"/>
              </a:ext>
            </a:extLst>
          </p:cNvPr>
          <p:cNvSpPr/>
          <p:nvPr/>
        </p:nvSpPr>
        <p:spPr>
          <a:xfrm>
            <a:off x="7991665" y="6251561"/>
            <a:ext cx="2304670" cy="1327225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0" name="Ovale 39">
            <a:extLst>
              <a:ext uri="{FF2B5EF4-FFF2-40B4-BE49-F238E27FC236}">
                <a16:creationId xmlns:a16="http://schemas.microsoft.com/office/drawing/2014/main" id="{D2A99190-5B19-8E6D-76E6-859C4302F40A}"/>
              </a:ext>
            </a:extLst>
          </p:cNvPr>
          <p:cNvSpPr/>
          <p:nvPr/>
        </p:nvSpPr>
        <p:spPr>
          <a:xfrm>
            <a:off x="5250105" y="5863301"/>
            <a:ext cx="2304670" cy="1327225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303597">
            <a:off x="2551234" y="1362817"/>
            <a:ext cx="13073094" cy="7762058"/>
            <a:chOff x="0" y="0"/>
            <a:chExt cx="17430793" cy="10349411"/>
          </a:xfrm>
        </p:grpSpPr>
        <p:sp>
          <p:nvSpPr>
            <p:cNvPr id="4" name="Freeform 4"/>
            <p:cNvSpPr/>
            <p:nvPr/>
          </p:nvSpPr>
          <p:spPr>
            <a:xfrm rot="-278853">
              <a:off x="474769" y="3535591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4" y="0"/>
                  </a:lnTo>
                  <a:lnTo>
                    <a:pt x="16734544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224843" y="679299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3" y="0"/>
                  </a:lnTo>
                  <a:lnTo>
                    <a:pt x="16734543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rot="642428">
            <a:off x="14929539" y="7093323"/>
            <a:ext cx="1608192" cy="2305652"/>
          </a:xfrm>
          <a:custGeom>
            <a:avLst/>
            <a:gdLst/>
            <a:ahLst/>
            <a:cxnLst/>
            <a:rect l="l" t="t" r="r" b="b"/>
            <a:pathLst>
              <a:path w="1608192" h="2305652">
                <a:moveTo>
                  <a:pt x="0" y="0"/>
                </a:moveTo>
                <a:lnTo>
                  <a:pt x="1608192" y="0"/>
                </a:lnTo>
                <a:lnTo>
                  <a:pt x="1608192" y="2305652"/>
                </a:lnTo>
                <a:lnTo>
                  <a:pt x="0" y="23056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59258" flipH="1">
            <a:off x="14239138" y="1067477"/>
            <a:ext cx="2221147" cy="3460711"/>
          </a:xfrm>
          <a:custGeom>
            <a:avLst/>
            <a:gdLst/>
            <a:ahLst/>
            <a:cxnLst/>
            <a:rect l="l" t="t" r="r" b="b"/>
            <a:pathLst>
              <a:path w="2221147" h="3460711">
                <a:moveTo>
                  <a:pt x="2221148" y="0"/>
                </a:moveTo>
                <a:lnTo>
                  <a:pt x="0" y="0"/>
                </a:lnTo>
                <a:lnTo>
                  <a:pt x="0" y="3460711"/>
                </a:lnTo>
                <a:lnTo>
                  <a:pt x="2221148" y="3460711"/>
                </a:lnTo>
                <a:lnTo>
                  <a:pt x="222114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138330" flipH="1">
            <a:off x="1599113" y="6255402"/>
            <a:ext cx="1705687" cy="3374560"/>
          </a:xfrm>
          <a:custGeom>
            <a:avLst/>
            <a:gdLst/>
            <a:ahLst/>
            <a:cxnLst/>
            <a:rect l="l" t="t" r="r" b="b"/>
            <a:pathLst>
              <a:path w="1705687" h="3374560">
                <a:moveTo>
                  <a:pt x="1705687" y="0"/>
                </a:moveTo>
                <a:lnTo>
                  <a:pt x="0" y="0"/>
                </a:lnTo>
                <a:lnTo>
                  <a:pt x="0" y="3374560"/>
                </a:lnTo>
                <a:lnTo>
                  <a:pt x="1705687" y="3374560"/>
                </a:lnTo>
                <a:lnTo>
                  <a:pt x="1705687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380489">
            <a:off x="1595962" y="1681458"/>
            <a:ext cx="1917116" cy="1746319"/>
          </a:xfrm>
          <a:custGeom>
            <a:avLst/>
            <a:gdLst/>
            <a:ahLst/>
            <a:cxnLst/>
            <a:rect l="l" t="t" r="r" b="b"/>
            <a:pathLst>
              <a:path w="1917116" h="1746319">
                <a:moveTo>
                  <a:pt x="0" y="0"/>
                </a:moveTo>
                <a:lnTo>
                  <a:pt x="1917116" y="0"/>
                </a:lnTo>
                <a:lnTo>
                  <a:pt x="1917116" y="1746319"/>
                </a:lnTo>
                <a:lnTo>
                  <a:pt x="0" y="17463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 rot="7990">
            <a:off x="3867772" y="4323332"/>
            <a:ext cx="10426257" cy="212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893"/>
              </a:lnSpc>
            </a:pPr>
            <a:r>
              <a:rPr lang="en-US" sz="15893" spc="842">
                <a:solidFill>
                  <a:srgbClr val="000000"/>
                </a:solidFill>
                <a:latin typeface="Better Together Condensed"/>
              </a:rPr>
              <a:t> QUALE EUROPA (?!,)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869357"/>
            <a:ext cx="8090434" cy="1727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94"/>
              </a:lnSpc>
            </a:pPr>
            <a:r>
              <a:rPr lang="en-US" sz="12894" spc="683">
                <a:solidFill>
                  <a:srgbClr val="000000"/>
                </a:solidFill>
                <a:latin typeface="Better Together Condensed"/>
              </a:rPr>
              <a:t>CAPITOLI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2186559" y="3987568"/>
            <a:ext cx="6001258" cy="7511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INTRODUZIONE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ISTITUZIONI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MACROECONOMIA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RISORSE FINANZIARIE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DISUGUAGLIANZE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COESIONE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WELFARE</a:t>
            </a:r>
          </a:p>
          <a:p>
            <a:pPr algn="ctr">
              <a:lnSpc>
                <a:spcPts val="6595"/>
              </a:lnSpc>
            </a:pPr>
            <a:endParaRPr lang="en-US" sz="6595" spc="349">
              <a:solidFill>
                <a:srgbClr val="000000"/>
              </a:solidFill>
              <a:latin typeface="Better Together Condensed"/>
            </a:endParaRPr>
          </a:p>
          <a:p>
            <a:pPr algn="ctr">
              <a:lnSpc>
                <a:spcPts val="6595"/>
              </a:lnSpc>
            </a:pPr>
            <a:endParaRPr lang="en-US" sz="6595" spc="349">
              <a:solidFill>
                <a:srgbClr val="000000"/>
              </a:solidFill>
              <a:latin typeface="Better Together Condensed"/>
            </a:endParaRPr>
          </a:p>
        </p:txBody>
      </p:sp>
      <p:sp>
        <p:nvSpPr>
          <p:cNvPr id="15" name="TextBox 15"/>
          <p:cNvSpPr txBox="1"/>
          <p:nvPr/>
        </p:nvSpPr>
        <p:spPr>
          <a:xfrm rot="7990">
            <a:off x="10099220" y="3987568"/>
            <a:ext cx="6001258" cy="7511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SALUTE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CRISI CLIMATICA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GOVERNO D’IMPRESA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TECNOLOGIA DIGITALE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EQUITA’ DI GENERE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MIGRAZIONI</a:t>
            </a:r>
          </a:p>
          <a:p>
            <a:pPr algn="ctr">
              <a:lnSpc>
                <a:spcPts val="6595"/>
              </a:lnSpc>
            </a:pPr>
            <a:r>
              <a:rPr lang="en-US" sz="6595" spc="349">
                <a:solidFill>
                  <a:srgbClr val="000000"/>
                </a:solidFill>
                <a:latin typeface="Better Together Condensed"/>
              </a:rPr>
              <a:t>EUROPA - MONDO</a:t>
            </a:r>
          </a:p>
          <a:p>
            <a:pPr algn="ctr">
              <a:lnSpc>
                <a:spcPts val="6595"/>
              </a:lnSpc>
            </a:pPr>
            <a:endParaRPr lang="en-US" sz="6595" spc="349">
              <a:solidFill>
                <a:srgbClr val="000000"/>
              </a:solidFill>
              <a:latin typeface="Better Together Condensed"/>
            </a:endParaRPr>
          </a:p>
          <a:p>
            <a:pPr algn="ctr">
              <a:lnSpc>
                <a:spcPts val="6595"/>
              </a:lnSpc>
            </a:pPr>
            <a:endParaRPr lang="en-US" sz="6595" spc="349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869357"/>
            <a:ext cx="8090434" cy="1727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94"/>
              </a:lnSpc>
            </a:pPr>
            <a:r>
              <a:rPr lang="en-US" sz="12894" spc="683">
                <a:solidFill>
                  <a:srgbClr val="000000"/>
                </a:solidFill>
                <a:latin typeface="Better Together Condensed"/>
              </a:rPr>
              <a:t>INTRODUZIONE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5476" y="4340863"/>
            <a:ext cx="15299805" cy="57148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76 PAESI AL VOTO NEL MONDO PER QUATTRO MILIARDI DI VOTANTI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3 IDEE DIVERSE DI EUROPA: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1) NEOLIBERISTA DI CONTINUITA’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2) CONSERVATRICE AUTORITARIA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3) GIUSTIZIA SOCIALE</a:t>
            </a:r>
          </a:p>
          <a:p>
            <a:pPr>
              <a:lnSpc>
                <a:spcPts val="7495"/>
              </a:lnSpc>
            </a:pPr>
            <a:endParaRPr lang="en-US" sz="7495" spc="397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869357"/>
            <a:ext cx="8090434" cy="1727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94"/>
              </a:lnSpc>
            </a:pPr>
            <a:r>
              <a:rPr lang="en-US" sz="12894" spc="683">
                <a:solidFill>
                  <a:srgbClr val="000000"/>
                </a:solidFill>
                <a:latin typeface="Better Together Condensed"/>
              </a:rPr>
              <a:t> ISTITUZIONI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5476" y="4340863"/>
            <a:ext cx="15299805" cy="57148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PENDOLO BLOCCATO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CRITICITA’ (INGESSAMENTO E ALLARGAMENTO)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ORGANI (COMMISSIONE - CONSIGLIO - PARLAMENTO)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LOBBIES</a:t>
            </a:r>
          </a:p>
          <a:p>
            <a:pPr>
              <a:lnSpc>
                <a:spcPts val="7495"/>
              </a:lnSpc>
            </a:pPr>
            <a:r>
              <a:rPr lang="en-US" sz="7495" spc="397">
                <a:solidFill>
                  <a:srgbClr val="000000"/>
                </a:solidFill>
                <a:latin typeface="Better Together Condensed"/>
              </a:rPr>
              <a:t>SUPERARE UNANIMITA’ E CREAZIONE PARTITI EUROPEI</a:t>
            </a:r>
          </a:p>
          <a:p>
            <a:pPr>
              <a:lnSpc>
                <a:spcPts val="7495"/>
              </a:lnSpc>
            </a:pPr>
            <a:endParaRPr lang="en-US" sz="7495" spc="397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869357"/>
            <a:ext cx="8090434" cy="1727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94"/>
              </a:lnSpc>
            </a:pPr>
            <a:r>
              <a:rPr lang="en-US" sz="12894" spc="683">
                <a:solidFill>
                  <a:srgbClr val="000000"/>
                </a:solidFill>
                <a:latin typeface="Better Together Condensed"/>
              </a:rPr>
              <a:t> MACROECONOMIA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5474" y="3809594"/>
            <a:ext cx="16628741" cy="6780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495"/>
              </a:lnSpc>
            </a:pPr>
            <a:r>
              <a:rPr lang="en-US" sz="7495" spc="397" dirty="0">
                <a:solidFill>
                  <a:srgbClr val="000000"/>
                </a:solidFill>
                <a:latin typeface="Better Together Condensed"/>
              </a:rPr>
              <a:t>MAASTRICHT - PATTO STABILITA’ E CRESCITA - ATTO UNICO - AIUTI S.</a:t>
            </a:r>
          </a:p>
          <a:p>
            <a:pPr>
              <a:lnSpc>
                <a:spcPts val="7495"/>
              </a:lnSpc>
            </a:pPr>
            <a:r>
              <a:rPr lang="en-US" sz="7495" spc="397" dirty="0">
                <a:solidFill>
                  <a:srgbClr val="000000"/>
                </a:solidFill>
                <a:latin typeface="Better Together Condensed"/>
              </a:rPr>
              <a:t>NUOVO CONSENSO E FALLIMENTO </a:t>
            </a:r>
          </a:p>
          <a:p>
            <a:pPr>
              <a:lnSpc>
                <a:spcPts val="7495"/>
              </a:lnSpc>
            </a:pPr>
            <a:r>
              <a:rPr lang="en-US" sz="7495" spc="397" dirty="0">
                <a:solidFill>
                  <a:srgbClr val="000000"/>
                </a:solidFill>
                <a:latin typeface="Better Together Condensed"/>
              </a:rPr>
              <a:t>WHATEVER IT TAKES</a:t>
            </a:r>
          </a:p>
          <a:p>
            <a:pPr>
              <a:lnSpc>
                <a:spcPts val="7495"/>
              </a:lnSpc>
            </a:pPr>
            <a:r>
              <a:rPr lang="en-US" sz="7495" spc="397" dirty="0">
                <a:solidFill>
                  <a:srgbClr val="000000"/>
                </a:solidFill>
                <a:latin typeface="Better Together Condensed"/>
              </a:rPr>
              <a:t>LOCKDOWN E PATTO STABILITA’ SOSPESO </a:t>
            </a:r>
          </a:p>
          <a:p>
            <a:pPr>
              <a:lnSpc>
                <a:spcPts val="7495"/>
              </a:lnSpc>
            </a:pPr>
            <a:r>
              <a:rPr lang="en-US" sz="7495" spc="397" dirty="0">
                <a:solidFill>
                  <a:srgbClr val="000000"/>
                </a:solidFill>
                <a:latin typeface="Better Together Condensed"/>
              </a:rPr>
              <a:t>SURE E NGEU</a:t>
            </a:r>
          </a:p>
          <a:p>
            <a:pPr>
              <a:lnSpc>
                <a:spcPts val="7495"/>
              </a:lnSpc>
            </a:pPr>
            <a:r>
              <a:rPr lang="en-US" sz="7495" spc="397" dirty="0">
                <a:solidFill>
                  <a:srgbClr val="000000"/>
                </a:solidFill>
                <a:latin typeface="Better Together Condensed"/>
              </a:rPr>
              <a:t>AUSTERITA’ E RITORNO A PATTO STABILITA’ FARRAGINOSO</a:t>
            </a:r>
          </a:p>
          <a:p>
            <a:pPr>
              <a:lnSpc>
                <a:spcPts val="7495"/>
              </a:lnSpc>
            </a:pPr>
            <a:endParaRPr lang="en-US" sz="7495" spc="397" dirty="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 RISORSE FINANZIARIE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5474" y="3675723"/>
            <a:ext cx="16628741" cy="7019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BILANCIO ANNUALE IN QUADRO SETTENNALE (21-27) 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DUE ATTI DISTINTI: DRP QFP. VIGE REGOLA “NO PRESTITI”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IVA: DA 1% A 0,3% (DA 60% ENTRATE 1980 A 12% DEL 2021)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RUOLO RNL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PROPOSTE MONTI (ETS, SOCIETA’, TRANSAZIONI FINANZIARIE/ATTIVITA’)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ETS E CBAM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IMPOSTA SOCIETA’ MULTINAZIONALI</a:t>
            </a:r>
          </a:p>
          <a:p>
            <a:pPr>
              <a:lnSpc>
                <a:spcPts val="6795"/>
              </a:lnSpc>
            </a:pPr>
            <a:endParaRPr lang="en-US" sz="6795" spc="360" dirty="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 DISUGUAGLIANZE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5474" y="4111740"/>
            <a:ext cx="16628741" cy="6147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27 STATI, 281 REGIONI, 1348 PROVINCE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POPOLAZIONE E OCCUPAZIONE TRIPLICATA (DA 170 A 514 E DA 75 A 225 MILIONI)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“MACCHINA CONVERGENZA” FINO A ANNI’90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3 FRONTI PROBLEMATICI: GENERE, ABBANDONO SCOLASTICO, EMISSIONI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DISUGUAGLIANZE REDDITO E RICCHEZZA</a:t>
            </a:r>
          </a:p>
          <a:p>
            <a:pPr>
              <a:lnSpc>
                <a:spcPts val="6795"/>
              </a:lnSpc>
            </a:pPr>
            <a:r>
              <a:rPr lang="en-US" sz="6795" spc="360" dirty="0">
                <a:solidFill>
                  <a:srgbClr val="000000"/>
                </a:solidFill>
                <a:latin typeface="Better Together Condensed"/>
              </a:rPr>
              <a:t>CONVERGENZA FINO A CRISI 2008 POI IMPENNATA DISPARITA’</a:t>
            </a:r>
          </a:p>
          <a:p>
            <a:pPr>
              <a:lnSpc>
                <a:spcPts val="6795"/>
              </a:lnSpc>
            </a:pPr>
            <a:endParaRPr lang="en-US" sz="6795" spc="360" dirty="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 COESIONE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7665" y="3999522"/>
            <a:ext cx="16628741" cy="6789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00"/>
              </a:lnSpc>
            </a:pPr>
            <a:r>
              <a:rPr lang="en-US" sz="6600" spc="349">
                <a:solidFill>
                  <a:srgbClr val="000000"/>
                </a:solidFill>
                <a:latin typeface="Better Together Condensed"/>
              </a:rPr>
              <a:t>ECONOMICA - SOCIALE - TERRITORIALE (OBIETTIVO E STRUMENTO)</a:t>
            </a:r>
          </a:p>
          <a:p>
            <a:pPr>
              <a:lnSpc>
                <a:spcPts val="6600"/>
              </a:lnSpc>
            </a:pPr>
            <a:r>
              <a:rPr lang="en-US" sz="6600" spc="349">
                <a:solidFill>
                  <a:srgbClr val="000000"/>
                </a:solidFill>
                <a:latin typeface="Better Together Condensed"/>
              </a:rPr>
              <a:t>CULTURA NEOLIBERISTA (OBIETTIVO SOCIALE &lt; DI QUELLO ECONOMICO)</a:t>
            </a:r>
          </a:p>
          <a:p>
            <a:pPr>
              <a:lnSpc>
                <a:spcPts val="6600"/>
              </a:lnSpc>
            </a:pPr>
            <a:r>
              <a:rPr lang="en-US" sz="6600" spc="349">
                <a:solidFill>
                  <a:srgbClr val="000000"/>
                </a:solidFill>
                <a:latin typeface="Better Together Condensed"/>
              </a:rPr>
              <a:t>TRAPPOLA SVILUPPO E AGENDA 2008</a:t>
            </a:r>
          </a:p>
          <a:p>
            <a:pPr>
              <a:lnSpc>
                <a:spcPts val="6600"/>
              </a:lnSpc>
            </a:pPr>
            <a:r>
              <a:rPr lang="en-US" sz="6600" spc="349">
                <a:solidFill>
                  <a:srgbClr val="000000"/>
                </a:solidFill>
                <a:latin typeface="Better Together Condensed"/>
              </a:rPr>
              <a:t>TRA BOTTOM UP E TOP DOWN: PLACE BASED</a:t>
            </a:r>
          </a:p>
          <a:p>
            <a:pPr>
              <a:lnSpc>
                <a:spcPts val="6600"/>
              </a:lnSpc>
            </a:pPr>
            <a:r>
              <a:rPr lang="en-US" sz="6600" spc="349">
                <a:solidFill>
                  <a:srgbClr val="000000"/>
                </a:solidFill>
                <a:latin typeface="Better Together Condensed"/>
              </a:rPr>
              <a:t>UTILIZZARE GLI OUTCOMES E SMETTERE CON SOLI OUTPUT</a:t>
            </a:r>
          </a:p>
          <a:p>
            <a:pPr>
              <a:lnSpc>
                <a:spcPts val="6600"/>
              </a:lnSpc>
            </a:pPr>
            <a:r>
              <a:rPr lang="en-US" sz="6600" spc="349">
                <a:solidFill>
                  <a:srgbClr val="000000"/>
                </a:solidFill>
                <a:latin typeface="Better Together Condensed"/>
              </a:rPr>
              <a:t>SEI PASSI: RINNOVO PA - CENTRI FORTI - SFUGGIRE SILOS SETTORIALI - SFRUTTARE APPRENDIMENTO - ADDIZIONALITA’ - PLACE BASED</a:t>
            </a:r>
          </a:p>
          <a:p>
            <a:pPr>
              <a:lnSpc>
                <a:spcPts val="6795"/>
              </a:lnSpc>
            </a:pPr>
            <a:endParaRPr lang="en-US" sz="6600" spc="349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WELFARE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7665" y="4294784"/>
            <a:ext cx="16628741" cy="5092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00"/>
              </a:lnSpc>
            </a:pPr>
            <a:r>
              <a:rPr lang="en-US" sz="6600" spc="349" dirty="0">
                <a:solidFill>
                  <a:srgbClr val="000000"/>
                </a:solidFill>
                <a:latin typeface="Better Together Condensed"/>
              </a:rPr>
              <a:t>TRADE OFF CRESCITA E POLITICHE SOCIALI (GRECIA - AUSTERITA’)</a:t>
            </a:r>
          </a:p>
          <a:p>
            <a:pPr>
              <a:lnSpc>
                <a:spcPts val="6600"/>
              </a:lnSpc>
            </a:pPr>
            <a:r>
              <a:rPr lang="en-US" sz="6600" spc="349" dirty="0">
                <a:solidFill>
                  <a:srgbClr val="000000"/>
                </a:solidFill>
                <a:latin typeface="Better Together Condensed"/>
              </a:rPr>
              <a:t>PILASTRO UE DIRITTI SOCIALI: EQUITA’ LAVORATORI, CONCILIAZIONE LAVORO E CURA, GARANZIA REDDITO BASE, PROTEZIONE SOCIALE, SERVIZI QUALITA’, UGUAGLIANZA OPPORTUNITA’</a:t>
            </a:r>
          </a:p>
          <a:p>
            <a:pPr>
              <a:lnSpc>
                <a:spcPts val="6600"/>
              </a:lnSpc>
            </a:pPr>
            <a:r>
              <a:rPr lang="en-US" sz="6600" spc="349" dirty="0">
                <a:solidFill>
                  <a:srgbClr val="000000"/>
                </a:solidFill>
                <a:latin typeface="Better Together Condensed"/>
              </a:rPr>
              <a:t>UNIONE SOCIALE: CITTADINI COL TRATTINO</a:t>
            </a:r>
          </a:p>
          <a:p>
            <a:pPr>
              <a:lnSpc>
                <a:spcPts val="6600"/>
              </a:lnSpc>
            </a:pPr>
            <a:r>
              <a:rPr lang="en-US" sz="6600" spc="349" dirty="0">
                <a:solidFill>
                  <a:srgbClr val="000000"/>
                </a:solidFill>
                <a:latin typeface="Better Together Condensed"/>
              </a:rPr>
              <a:t>GIUSTIZIA SOCIALE E AMBIENTALE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SALUTE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1037665" y="3842286"/>
            <a:ext cx="16628741" cy="5987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800"/>
              </a:lnSpc>
            </a:pPr>
            <a:r>
              <a:rPr lang="en-US" sz="5800" spc="307" dirty="0">
                <a:solidFill>
                  <a:srgbClr val="000000"/>
                </a:solidFill>
                <a:latin typeface="Better Together Condensed"/>
              </a:rPr>
              <a:t>VITA IN SALUTE: SPERANZA INDIVIDUALE E OPPORTUNITA’ SOCIALE</a:t>
            </a:r>
          </a:p>
          <a:p>
            <a:pPr>
              <a:lnSpc>
                <a:spcPts val="5800"/>
              </a:lnSpc>
            </a:pPr>
            <a:r>
              <a:rPr lang="en-US" sz="5800" spc="307" dirty="0">
                <a:solidFill>
                  <a:srgbClr val="000000"/>
                </a:solidFill>
                <a:latin typeface="Better Together Condensed"/>
              </a:rPr>
              <a:t>LIMITI APPROCCIO EMERGENZIALE: MANCANZA BASE LEGALE, MANCANZA INFRASTRUTTURA UE, INSUFFICIENTI RISORSE E NON STABILI, SCARSA CAPACITA’ CONTRATTAZIONE CASE FARMACEUTICHE, DISUGUAGLIANZE INTERNE</a:t>
            </a:r>
          </a:p>
          <a:p>
            <a:pPr>
              <a:lnSpc>
                <a:spcPts val="5800"/>
              </a:lnSpc>
            </a:pPr>
            <a:r>
              <a:rPr lang="en-US" sz="5800" spc="307" dirty="0">
                <a:solidFill>
                  <a:srgbClr val="000000"/>
                </a:solidFill>
                <a:latin typeface="Better Together Condensed"/>
              </a:rPr>
              <a:t>USA SPENDONO DI + VIVONO DI - RISPOSTA E’ UNIVERSALITA’ MA OGGI SOTTO ATTACCO</a:t>
            </a:r>
          </a:p>
          <a:p>
            <a:pPr>
              <a:lnSpc>
                <a:spcPts val="5800"/>
              </a:lnSpc>
            </a:pPr>
            <a:r>
              <a:rPr lang="en-US" sz="5800" spc="307" dirty="0">
                <a:solidFill>
                  <a:srgbClr val="000000"/>
                </a:solidFill>
                <a:latin typeface="Better Together Condensed"/>
              </a:rPr>
              <a:t>TRIPS E BREVETTI</a:t>
            </a:r>
          </a:p>
          <a:p>
            <a:pPr>
              <a:lnSpc>
                <a:spcPts val="5800"/>
              </a:lnSpc>
            </a:pPr>
            <a:r>
              <a:rPr lang="en-US" sz="5800" spc="307" dirty="0">
                <a:solidFill>
                  <a:srgbClr val="000000"/>
                </a:solidFill>
                <a:latin typeface="Better Together Condensed"/>
              </a:rPr>
              <a:t>NARRAZIONE PUBBLICO</a:t>
            </a:r>
          </a:p>
          <a:p>
            <a:pPr>
              <a:lnSpc>
                <a:spcPts val="5800"/>
              </a:lnSpc>
            </a:pPr>
            <a:r>
              <a:rPr lang="en-US" sz="5800" spc="307" dirty="0">
                <a:solidFill>
                  <a:srgbClr val="000000"/>
                </a:solidFill>
                <a:latin typeface="Better Together Condensed"/>
              </a:rPr>
              <a:t>PROPOSTE: CERN SALUTE E NUOVA GENERAZIONE COMUNITARIA DI PERSONALE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CRISI CLIMATICA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770963" y="4499982"/>
            <a:ext cx="17364349" cy="48878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300"/>
              </a:lnSpc>
            </a:pPr>
            <a:r>
              <a:rPr lang="en-US" sz="6300" spc="333" dirty="0">
                <a:solidFill>
                  <a:srgbClr val="000000"/>
                </a:solidFill>
                <a:latin typeface="Better Together Condensed"/>
              </a:rPr>
              <a:t>NOCCIOLO SCONTRO ELETTORALE: CONSERVATORISMO VS INNOVAZIONE</a:t>
            </a:r>
          </a:p>
          <a:p>
            <a:pPr>
              <a:lnSpc>
                <a:spcPts val="6300"/>
              </a:lnSpc>
            </a:pPr>
            <a:r>
              <a:rPr lang="en-US" sz="6300" spc="333" dirty="0">
                <a:solidFill>
                  <a:srgbClr val="000000"/>
                </a:solidFill>
                <a:latin typeface="Better Together Condensed"/>
              </a:rPr>
              <a:t>DIRETTIVE EFFICIENTAMENTO E TRANSIZIONE NGEU + GREEN DEAL</a:t>
            </a:r>
          </a:p>
          <a:p>
            <a:pPr>
              <a:lnSpc>
                <a:spcPts val="6300"/>
              </a:lnSpc>
            </a:pPr>
            <a:r>
              <a:rPr lang="en-US" sz="6300" spc="333" dirty="0">
                <a:solidFill>
                  <a:srgbClr val="000000"/>
                </a:solidFill>
                <a:latin typeface="Better Together Condensed"/>
              </a:rPr>
              <a:t>DIREZIONE OPPOSTA POST AVVIO GUERRA IN UCRAINA (PNRR APRE A GAS E NUCLEARE DNSH)</a:t>
            </a:r>
          </a:p>
          <a:p>
            <a:pPr>
              <a:lnSpc>
                <a:spcPts val="6300"/>
              </a:lnSpc>
            </a:pPr>
            <a:r>
              <a:rPr lang="en-US" sz="6300" spc="333" dirty="0">
                <a:solidFill>
                  <a:srgbClr val="000000"/>
                </a:solidFill>
                <a:latin typeface="Better Together Condensed"/>
              </a:rPr>
              <a:t>BREVETTI GREEN EUROPA 30% - SONDAGGI POSITIVI 80%</a:t>
            </a:r>
          </a:p>
          <a:p>
            <a:pPr>
              <a:lnSpc>
                <a:spcPts val="6300"/>
              </a:lnSpc>
            </a:pPr>
            <a:r>
              <a:rPr lang="en-US" sz="6300" spc="333" dirty="0">
                <a:solidFill>
                  <a:srgbClr val="000000"/>
                </a:solidFill>
                <a:latin typeface="Better Together Condensed"/>
              </a:rPr>
              <a:t>RIPERCUSSIONI CRISI CLIMA (LAVORO - SALUTE - DISUGUAGLIANZE - GUERRA - MIGRAZIONI)</a:t>
            </a:r>
          </a:p>
          <a:p>
            <a:pPr>
              <a:lnSpc>
                <a:spcPts val="6300"/>
              </a:lnSpc>
            </a:pPr>
            <a:r>
              <a:rPr lang="en-US" sz="6300" spc="333" dirty="0">
                <a:solidFill>
                  <a:srgbClr val="000000"/>
                </a:solidFill>
                <a:latin typeface="Better Together Condensed"/>
              </a:rPr>
              <a:t>SPESE PREVENZIONE - SPESE DANNI (RAPPORTO 6 A 1)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GOVERNO D’IMPRESA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162463"/>
            <a:ext cx="17500143" cy="540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OCCASIONE PERSA RIAFFERMARE RESPONSABILITA’ SOCIALE CON PNRR: SE TI SALVO...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EMPOWERMENT LAVORATORI PER LAVORARE SU PRE-DISTRIBUZIONE. ALTERNATIVA: PENELOPE!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COSA FARE: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1) RIAPRIRE SUSTAINABLE CORPORATE GOVERNANCE (CLIMA E VIOLAZIONI FATTE VALERE DA TUTTI)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2) CONSIGLI LAVORO E CITTADINANZA (3 PIANI; STRATEGICO, GENERALE LAVORATORI, SPECIFICO LAVORATORI)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3) CONTRATTAZIONE DECENTRATA (DIVERSO DA PROPOSTA CISL)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TECNOLOGIA DIGITALE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162463"/>
            <a:ext cx="17500143" cy="540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3 MODELLI: 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1) USA - MARKET DRIVEN - LIBERISTA INTERNA E MERCANTILISTA ESTERNA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2) CINA - STATE DRIVEN - FORTE RECUPERO MA CONTROLLO E REPRESSIONE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3) EU - RIGHTS DRIVEN - UMANO CENTRICA MA DIPENDENZA TECNOLOGICA</a:t>
            </a:r>
          </a:p>
          <a:p>
            <a:pPr>
              <a:lnSpc>
                <a:spcPts val="6000"/>
              </a:lnSpc>
            </a:pPr>
            <a:r>
              <a:rPr lang="en-US" sz="6000" spc="318" dirty="0">
                <a:solidFill>
                  <a:srgbClr val="000000"/>
                </a:solidFill>
                <a:latin typeface="Better Together Condensed"/>
              </a:rPr>
              <a:t>OCCORRE STIMOLARE CONDIVISIONE DATI (RODOTA’, SMART CITIES) TUTELA COLLETTIVA, RIDURRE MONOPOLI</a:t>
            </a:r>
          </a:p>
          <a:p>
            <a:pPr>
              <a:lnSpc>
                <a:spcPts val="6000"/>
              </a:lnSpc>
            </a:pPr>
            <a:endParaRPr lang="en-US" sz="6000" spc="318" dirty="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EQUITA’ DI GENERE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543463"/>
            <a:ext cx="17500143" cy="463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300 ANNI, SOSTANZIALE E NON FORMALE, DIFFERENZE TRA PARITA’, EQUITA’ E UGUAGLIANZA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STEREOTIPI CULTURALI E PATRIARCATO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COSTO VIOLENZA ANNUO UE (290 MILIARDI, 67 % PENALE 14% SANITA’ 12% PREVIDENZA)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BLACKLASH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GENDER MAINSTRAMING - FORMAZIONE OBBLIGATORIA - ATTESTATI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DICHIARARE E NON SUPPORTARE SILENZIOSAMENTE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MIGRAZIONI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162463"/>
            <a:ext cx="17500143" cy="540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300 MILIONI + 62 DI SFOLLATI INTERNI = 3,3% POPOLAZIONE MONDIALE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DEFICIT ITALIA: 800MILA 3 ANNI; DECRETO FLUSSI AMMETTE 452MILA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MEDITERRANEO 28MILA MORTI DAL 2014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CAUSA: QUADRUPLO REDDITO (N/S) 3 MILIONI FANNO FAME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DUBLINO E IPOTESI MOIDIFICA “SOLIDALE”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BORDER PROCEDURE + EURODAC (6 ANNI SCHEDATI) + BORSA SOLIDARIETA’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ESPULSIONE NORMALIZZATA E CRITICHE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EUROPA-MONDO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5305463"/>
            <a:ext cx="17500143" cy="311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VICENDA UE - BREVETTI: COMMISSIONE HA BLOCCATO CON PACCHETTO WTO (26 VOTI)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TRIPS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FREE RIDING 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BREVETTI SEGRETI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303597">
            <a:off x="2551234" y="1362817"/>
            <a:ext cx="13073094" cy="7762058"/>
            <a:chOff x="0" y="0"/>
            <a:chExt cx="17430793" cy="10349411"/>
          </a:xfrm>
        </p:grpSpPr>
        <p:sp>
          <p:nvSpPr>
            <p:cNvPr id="4" name="Freeform 4"/>
            <p:cNvSpPr/>
            <p:nvPr/>
          </p:nvSpPr>
          <p:spPr>
            <a:xfrm rot="-278853">
              <a:off x="474769" y="3535591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4" y="0"/>
                  </a:lnTo>
                  <a:lnTo>
                    <a:pt x="16734544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224843" y="679299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3" y="0"/>
                  </a:lnTo>
                  <a:lnTo>
                    <a:pt x="16734543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rot="642428">
            <a:off x="14929539" y="7093323"/>
            <a:ext cx="1608192" cy="2305652"/>
          </a:xfrm>
          <a:custGeom>
            <a:avLst/>
            <a:gdLst/>
            <a:ahLst/>
            <a:cxnLst/>
            <a:rect l="l" t="t" r="r" b="b"/>
            <a:pathLst>
              <a:path w="1608192" h="2305652">
                <a:moveTo>
                  <a:pt x="0" y="0"/>
                </a:moveTo>
                <a:lnTo>
                  <a:pt x="1608192" y="0"/>
                </a:lnTo>
                <a:lnTo>
                  <a:pt x="1608192" y="2305652"/>
                </a:lnTo>
                <a:lnTo>
                  <a:pt x="0" y="23056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59258" flipH="1">
            <a:off x="14239138" y="1067477"/>
            <a:ext cx="2221147" cy="3460711"/>
          </a:xfrm>
          <a:custGeom>
            <a:avLst/>
            <a:gdLst/>
            <a:ahLst/>
            <a:cxnLst/>
            <a:rect l="l" t="t" r="r" b="b"/>
            <a:pathLst>
              <a:path w="2221147" h="3460711">
                <a:moveTo>
                  <a:pt x="2221148" y="0"/>
                </a:moveTo>
                <a:lnTo>
                  <a:pt x="0" y="0"/>
                </a:lnTo>
                <a:lnTo>
                  <a:pt x="0" y="3460711"/>
                </a:lnTo>
                <a:lnTo>
                  <a:pt x="2221148" y="3460711"/>
                </a:lnTo>
                <a:lnTo>
                  <a:pt x="222114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138330" flipH="1">
            <a:off x="1599113" y="6255402"/>
            <a:ext cx="1705687" cy="3374560"/>
          </a:xfrm>
          <a:custGeom>
            <a:avLst/>
            <a:gdLst/>
            <a:ahLst/>
            <a:cxnLst/>
            <a:rect l="l" t="t" r="r" b="b"/>
            <a:pathLst>
              <a:path w="1705687" h="3374560">
                <a:moveTo>
                  <a:pt x="1705687" y="0"/>
                </a:moveTo>
                <a:lnTo>
                  <a:pt x="0" y="0"/>
                </a:lnTo>
                <a:lnTo>
                  <a:pt x="0" y="3374560"/>
                </a:lnTo>
                <a:lnTo>
                  <a:pt x="1705687" y="3374560"/>
                </a:lnTo>
                <a:lnTo>
                  <a:pt x="1705687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380489">
            <a:off x="1595962" y="1681458"/>
            <a:ext cx="1917116" cy="1746319"/>
          </a:xfrm>
          <a:custGeom>
            <a:avLst/>
            <a:gdLst/>
            <a:ahLst/>
            <a:cxnLst/>
            <a:rect l="l" t="t" r="r" b="b"/>
            <a:pathLst>
              <a:path w="1917116" h="1746319">
                <a:moveTo>
                  <a:pt x="0" y="0"/>
                </a:moveTo>
                <a:lnTo>
                  <a:pt x="1917116" y="0"/>
                </a:lnTo>
                <a:lnTo>
                  <a:pt x="1917116" y="1746319"/>
                </a:lnTo>
                <a:lnTo>
                  <a:pt x="0" y="17463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 rot="7990">
            <a:off x="3867772" y="3553388"/>
            <a:ext cx="10426257" cy="36295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93"/>
              </a:lnSpc>
            </a:pPr>
            <a:r>
              <a:rPr lang="en-US" sz="13893" spc="736">
                <a:solidFill>
                  <a:srgbClr val="000000"/>
                </a:solidFill>
                <a:latin typeface="Better Together Condensed"/>
              </a:rPr>
              <a:t>QUALI SUGGERIMENTI PER UN FUTURO + GIUSTO?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PER COESIONE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162463"/>
            <a:ext cx="17500143" cy="5400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1) Rinnovare PA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2) Irrobustire i centri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3) Sfuggire i silos settoriali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4) Apprendere dai risultati (modello PNRR ma in ottica place based)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5) Assicurare addizionalità finanziaria e strategica dall’alto (e non sostituzione)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6) Missioni strategiche verticali e orizzontali</a:t>
            </a:r>
          </a:p>
          <a:p>
            <a:pPr>
              <a:lnSpc>
                <a:spcPts val="6000"/>
              </a:lnSpc>
            </a:pPr>
            <a:endParaRPr lang="en-US" sz="6000" spc="318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672174"/>
            <a:ext cx="8090434" cy="2026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95"/>
              </a:lnSpc>
            </a:pPr>
            <a:r>
              <a:rPr lang="en-US" sz="7795" spc="413">
                <a:solidFill>
                  <a:srgbClr val="000000"/>
                </a:solidFill>
                <a:latin typeface="Better Together Condensed"/>
              </a:rPr>
              <a:t>EMPOWERMENT </a:t>
            </a:r>
          </a:p>
          <a:p>
            <a:pPr algn="ctr">
              <a:lnSpc>
                <a:spcPts val="7795"/>
              </a:lnSpc>
            </a:pPr>
            <a:r>
              <a:rPr lang="en-US" sz="7795" spc="413">
                <a:solidFill>
                  <a:srgbClr val="000000"/>
                </a:solidFill>
                <a:latin typeface="Better Together Condensed"/>
              </a:rPr>
              <a:t>LAVORATORI E STAKEHOLDERS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543463"/>
            <a:ext cx="17500143" cy="4638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1) Riapertura Sustainable Corporate Governance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2) Istituzione Consigli del Lavoro e della Cittadinanza (interlocuzione generale, condizioni lavoratori generali e – solo ultimo con potete decisionale – su gruppi specifici lavoratori)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3) Ruolo contrattazione decentrata</a:t>
            </a:r>
          </a:p>
          <a:p>
            <a:pPr>
              <a:lnSpc>
                <a:spcPts val="6000"/>
              </a:lnSpc>
            </a:pPr>
            <a:endParaRPr lang="en-US" sz="6000" spc="318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6000"/>
              </a:lnSpc>
            </a:pPr>
            <a:endParaRPr lang="en-US" sz="6000" spc="318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3459" y="1127896"/>
            <a:ext cx="8519906" cy="1045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95"/>
              </a:lnSpc>
            </a:pPr>
            <a:r>
              <a:rPr lang="en-US" sz="7795" spc="413">
                <a:solidFill>
                  <a:srgbClr val="000000"/>
                </a:solidFill>
                <a:latin typeface="Better Together Condensed"/>
              </a:rPr>
              <a:t>PER NON FARCI METTERE AL MARGINE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924463"/>
            <a:ext cx="17500143" cy="3876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1) Ridare missioni strategiche a imprese pubbliche</a:t>
            </a:r>
          </a:p>
          <a:p>
            <a:pPr>
              <a:lnSpc>
                <a:spcPts val="6000"/>
              </a:lnSpc>
            </a:pPr>
            <a:r>
              <a:rPr lang="en-US" sz="6000" spc="318">
                <a:solidFill>
                  <a:srgbClr val="000000"/>
                </a:solidFill>
                <a:latin typeface="Better Together Condensed"/>
              </a:rPr>
              <a:t>2) Rafforzare trasferimento della ricerca alle PMI dalle imprese pubbliche</a:t>
            </a:r>
          </a:p>
          <a:p>
            <a:pPr>
              <a:lnSpc>
                <a:spcPts val="6000"/>
              </a:lnSpc>
            </a:pPr>
            <a:endParaRPr lang="en-US" sz="6000" spc="318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6000"/>
              </a:lnSpc>
            </a:pPr>
            <a:endParaRPr lang="en-US" sz="6000" spc="318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6000"/>
              </a:lnSpc>
            </a:pPr>
            <a:endParaRPr lang="en-US" sz="6000" spc="318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3459" y="1127896"/>
            <a:ext cx="8519906" cy="1045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95"/>
              </a:lnSpc>
            </a:pPr>
            <a:r>
              <a:rPr lang="en-US" sz="7795" spc="413">
                <a:solidFill>
                  <a:srgbClr val="000000"/>
                </a:solidFill>
                <a:latin typeface="Better Together Condensed"/>
              </a:rPr>
              <a:t>PER UN FUTURO PIU’ GIUSTO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617437" y="3701889"/>
            <a:ext cx="17500143" cy="6764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1)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Tecnologia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vantaggio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giustizia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sociale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(no TRIP,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controllo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algoritmi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missioni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imprese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pubbliche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tre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imprese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pubbliche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europee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domanda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pubblica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appalti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finanziamento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R&amp;S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nel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privato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impatto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sociale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università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alleanza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PMI,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integrare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aree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marginalizzate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giustizia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ambientale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vantaggio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dei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deboli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PA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innovativa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)</a:t>
            </a:r>
          </a:p>
          <a:p>
            <a:pPr>
              <a:lnSpc>
                <a:spcPts val="3200"/>
              </a:lnSpc>
            </a:pP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2) Dare al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lavoro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la forza per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contare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(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estensione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erga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omnes CCNL,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consigli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del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lavoro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della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cittadinanza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, WBO)</a:t>
            </a:r>
          </a:p>
          <a:p>
            <a:pPr>
              <a:lnSpc>
                <a:spcPts val="2500"/>
              </a:lnSpc>
            </a:pP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3)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Rendere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più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giusto il passaggio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generazionale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(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imposta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su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vantaggi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ricevuti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eredità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universale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)</a:t>
            </a:r>
          </a:p>
          <a:p>
            <a:pPr>
              <a:lnSpc>
                <a:spcPts val="5300"/>
              </a:lnSpc>
            </a:pP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 rot="303597">
            <a:off x="2551234" y="1362817"/>
            <a:ext cx="13073094" cy="7762058"/>
            <a:chOff x="0" y="0"/>
            <a:chExt cx="17430793" cy="10349411"/>
          </a:xfrm>
        </p:grpSpPr>
        <p:sp>
          <p:nvSpPr>
            <p:cNvPr id="4" name="Freeform 4"/>
            <p:cNvSpPr/>
            <p:nvPr/>
          </p:nvSpPr>
          <p:spPr>
            <a:xfrm rot="-278853">
              <a:off x="474769" y="3535591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4" y="0"/>
                  </a:lnTo>
                  <a:lnTo>
                    <a:pt x="16734544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10516286">
              <a:off x="224843" y="679299"/>
              <a:ext cx="16734543" cy="6145955"/>
            </a:xfrm>
            <a:custGeom>
              <a:avLst/>
              <a:gdLst/>
              <a:ahLst/>
              <a:cxnLst/>
              <a:rect l="l" t="t" r="r" b="b"/>
              <a:pathLst>
                <a:path w="16734543" h="6145955">
                  <a:moveTo>
                    <a:pt x="0" y="0"/>
                  </a:moveTo>
                  <a:lnTo>
                    <a:pt x="16734543" y="0"/>
                  </a:lnTo>
                  <a:lnTo>
                    <a:pt x="16734543" y="6145955"/>
                  </a:lnTo>
                  <a:lnTo>
                    <a:pt x="0" y="6145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3561" r="-39267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rot="642428">
            <a:off x="14929539" y="7093323"/>
            <a:ext cx="1608192" cy="2305652"/>
          </a:xfrm>
          <a:custGeom>
            <a:avLst/>
            <a:gdLst/>
            <a:ahLst/>
            <a:cxnLst/>
            <a:rect l="l" t="t" r="r" b="b"/>
            <a:pathLst>
              <a:path w="1608192" h="2305652">
                <a:moveTo>
                  <a:pt x="0" y="0"/>
                </a:moveTo>
                <a:lnTo>
                  <a:pt x="1608192" y="0"/>
                </a:lnTo>
                <a:lnTo>
                  <a:pt x="1608192" y="2305652"/>
                </a:lnTo>
                <a:lnTo>
                  <a:pt x="0" y="230565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59258" flipH="1">
            <a:off x="14239138" y="1067477"/>
            <a:ext cx="2221147" cy="3460711"/>
          </a:xfrm>
          <a:custGeom>
            <a:avLst/>
            <a:gdLst/>
            <a:ahLst/>
            <a:cxnLst/>
            <a:rect l="l" t="t" r="r" b="b"/>
            <a:pathLst>
              <a:path w="2221147" h="3460711">
                <a:moveTo>
                  <a:pt x="2221148" y="0"/>
                </a:moveTo>
                <a:lnTo>
                  <a:pt x="0" y="0"/>
                </a:lnTo>
                <a:lnTo>
                  <a:pt x="0" y="3460711"/>
                </a:lnTo>
                <a:lnTo>
                  <a:pt x="2221148" y="3460711"/>
                </a:lnTo>
                <a:lnTo>
                  <a:pt x="222114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138330" flipH="1">
            <a:off x="1599113" y="6255402"/>
            <a:ext cx="1705687" cy="3374560"/>
          </a:xfrm>
          <a:custGeom>
            <a:avLst/>
            <a:gdLst/>
            <a:ahLst/>
            <a:cxnLst/>
            <a:rect l="l" t="t" r="r" b="b"/>
            <a:pathLst>
              <a:path w="1705687" h="3374560">
                <a:moveTo>
                  <a:pt x="1705687" y="0"/>
                </a:moveTo>
                <a:lnTo>
                  <a:pt x="0" y="0"/>
                </a:lnTo>
                <a:lnTo>
                  <a:pt x="0" y="3374560"/>
                </a:lnTo>
                <a:lnTo>
                  <a:pt x="1705687" y="3374560"/>
                </a:lnTo>
                <a:lnTo>
                  <a:pt x="1705687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380489">
            <a:off x="1595962" y="1681458"/>
            <a:ext cx="1917116" cy="1746319"/>
          </a:xfrm>
          <a:custGeom>
            <a:avLst/>
            <a:gdLst/>
            <a:ahLst/>
            <a:cxnLst/>
            <a:rect l="l" t="t" r="r" b="b"/>
            <a:pathLst>
              <a:path w="1917116" h="1746319">
                <a:moveTo>
                  <a:pt x="0" y="0"/>
                </a:moveTo>
                <a:lnTo>
                  <a:pt x="1917116" y="0"/>
                </a:lnTo>
                <a:lnTo>
                  <a:pt x="1917116" y="1746319"/>
                </a:lnTo>
                <a:lnTo>
                  <a:pt x="0" y="17463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 rot="7990">
            <a:off x="3867772" y="4434450"/>
            <a:ext cx="10426257" cy="1867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93"/>
              </a:lnSpc>
            </a:pPr>
            <a:r>
              <a:rPr lang="en-US" sz="13893" spc="736">
                <a:solidFill>
                  <a:srgbClr val="000000"/>
                </a:solidFill>
                <a:latin typeface="Better Together Condensed"/>
              </a:rPr>
              <a:t>ESSERE DI SINISTRA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VUOL DIRE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127115"/>
            <a:ext cx="17500143" cy="5471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1)    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Riconoscere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la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componente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armonica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delle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reciprocità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tra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le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persone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tra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esse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e la natura</a:t>
            </a: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2)    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Considerare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primario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il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riequilibrio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di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potere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per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sanare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subalternità</a:t>
            </a: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3)     Credere 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praticare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il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metodo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del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confronto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pubblico</a:t>
            </a: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4)    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Contrastare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la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concentrazione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del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controllo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della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conoscenza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dandone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priorità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quale bene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primario</a:t>
            </a: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5)    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Concepire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il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capitalismo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come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storicamente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determinato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e non uno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stato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di natura</a:t>
            </a:r>
          </a:p>
          <a:p>
            <a:pPr>
              <a:lnSpc>
                <a:spcPts val="5300"/>
              </a:lnSpc>
            </a:pP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6)    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Sfruttare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tratti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del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capitalismo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promuovendo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il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concetto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di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utilità</a:t>
            </a:r>
            <a:r>
              <a:rPr lang="en-US" sz="5300" spc="280" dirty="0">
                <a:solidFill>
                  <a:srgbClr val="000000"/>
                </a:solidFill>
                <a:latin typeface="Better Together Condensed"/>
              </a:rPr>
              <a:t> </a:t>
            </a:r>
            <a:r>
              <a:rPr lang="en-US" sz="5300" spc="280" dirty="0" err="1">
                <a:solidFill>
                  <a:srgbClr val="000000"/>
                </a:solidFill>
                <a:latin typeface="Better Together Condensed"/>
              </a:rPr>
              <a:t>sociale</a:t>
            </a: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endParaRPr lang="en-US" sz="5300" spc="280" dirty="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PER FARLO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4847628"/>
            <a:ext cx="17500143" cy="4030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1)     Essere pronti a cogliere nei processi politici ogni segno d’ascolto</a:t>
            </a: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2)     Valutare insieme alle reti possibilità di aprire vertenze nazionali</a:t>
            </a: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3)     Organizzazione adeguata a questo secolo del partito di giustizia sociale e ambientale</a:t>
            </a:r>
          </a:p>
          <a:p>
            <a:pPr>
              <a:lnSpc>
                <a:spcPts val="5100"/>
              </a:lnSpc>
            </a:pPr>
            <a:endParaRPr lang="en-US" sz="5300" spc="28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endParaRPr lang="en-US" sz="5300" spc="28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endParaRPr lang="en-US" sz="5300" spc="280">
              <a:solidFill>
                <a:srgbClr val="000000"/>
              </a:solidFill>
              <a:latin typeface="Better Together Condense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837" t="-17888" r="-7226" b="-34268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3346064" y="-179218"/>
            <a:ext cx="22796752" cy="11732675"/>
            <a:chOff x="0" y="0"/>
            <a:chExt cx="30395670" cy="15643567"/>
          </a:xfrm>
        </p:grpSpPr>
        <p:sp>
          <p:nvSpPr>
            <p:cNvPr id="4" name="Freeform 4"/>
            <p:cNvSpPr/>
            <p:nvPr/>
          </p:nvSpPr>
          <p:spPr>
            <a:xfrm rot="-10782864">
              <a:off x="68433" y="75521"/>
              <a:ext cx="30313290" cy="4530217"/>
            </a:xfrm>
            <a:custGeom>
              <a:avLst/>
              <a:gdLst/>
              <a:ahLst/>
              <a:cxnLst/>
              <a:rect l="l" t="t" r="r" b="b"/>
              <a:pathLst>
                <a:path w="30313290" h="4530217">
                  <a:moveTo>
                    <a:pt x="0" y="0"/>
                  </a:moveTo>
                  <a:lnTo>
                    <a:pt x="30313290" y="0"/>
                  </a:lnTo>
                  <a:lnTo>
                    <a:pt x="30313290" y="4530217"/>
                  </a:lnTo>
                  <a:lnTo>
                    <a:pt x="0" y="45302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323" t="-121370" r="-39491" b="-25779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4721">
              <a:off x="41190" y="3969876"/>
              <a:ext cx="30313290" cy="11564847"/>
            </a:xfrm>
            <a:custGeom>
              <a:avLst/>
              <a:gdLst/>
              <a:ahLst/>
              <a:cxnLst/>
              <a:rect l="l" t="t" r="r" b="b"/>
              <a:pathLst>
                <a:path w="30313290" h="11564847">
                  <a:moveTo>
                    <a:pt x="0" y="0"/>
                  </a:moveTo>
                  <a:lnTo>
                    <a:pt x="30313290" y="0"/>
                  </a:lnTo>
                  <a:lnTo>
                    <a:pt x="30313290" y="11564847"/>
                  </a:lnTo>
                  <a:lnTo>
                    <a:pt x="0" y="115648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9391" r="-55481" b="-14113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303597">
            <a:off x="2560939" y="-784167"/>
            <a:ext cx="13166121" cy="4401870"/>
            <a:chOff x="0" y="0"/>
            <a:chExt cx="17554828" cy="5869160"/>
          </a:xfrm>
        </p:grpSpPr>
        <p:sp>
          <p:nvSpPr>
            <p:cNvPr id="7" name="Freeform 7"/>
            <p:cNvSpPr/>
            <p:nvPr/>
          </p:nvSpPr>
          <p:spPr>
            <a:xfrm rot="-278853">
              <a:off x="350904" y="2121879"/>
              <a:ext cx="17108112" cy="3059207"/>
            </a:xfrm>
            <a:custGeom>
              <a:avLst/>
              <a:gdLst/>
              <a:ahLst/>
              <a:cxnLst/>
              <a:rect l="l" t="t" r="r" b="b"/>
              <a:pathLst>
                <a:path w="17108112" h="3059207">
                  <a:moveTo>
                    <a:pt x="0" y="0"/>
                  </a:moveTo>
                  <a:lnTo>
                    <a:pt x="17108112" y="0"/>
                  </a:lnTo>
                  <a:lnTo>
                    <a:pt x="17108112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47" r="-3413" b="-11447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10516286">
              <a:off x="96971" y="700133"/>
              <a:ext cx="17112568" cy="3059207"/>
            </a:xfrm>
            <a:custGeom>
              <a:avLst/>
              <a:gdLst/>
              <a:ahLst/>
              <a:cxnLst/>
              <a:rect l="l" t="t" r="r" b="b"/>
              <a:pathLst>
                <a:path w="17112568" h="3059207">
                  <a:moveTo>
                    <a:pt x="0" y="0"/>
                  </a:moveTo>
                  <a:lnTo>
                    <a:pt x="17112568" y="0"/>
                  </a:lnTo>
                  <a:lnTo>
                    <a:pt x="17112568" y="3059207"/>
                  </a:lnTo>
                  <a:lnTo>
                    <a:pt x="0" y="30592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463" r="-3413" b="-11463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rot="5116629">
            <a:off x="14064184" y="111204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217154">
            <a:off x="2595339" y="180850"/>
            <a:ext cx="1401504" cy="1276643"/>
          </a:xfrm>
          <a:custGeom>
            <a:avLst/>
            <a:gdLst/>
            <a:ahLst/>
            <a:cxnLst/>
            <a:rect l="l" t="t" r="r" b="b"/>
            <a:pathLst>
              <a:path w="1401504" h="1276643">
                <a:moveTo>
                  <a:pt x="0" y="0"/>
                </a:moveTo>
                <a:lnTo>
                  <a:pt x="1401504" y="0"/>
                </a:lnTo>
                <a:lnTo>
                  <a:pt x="1401504" y="1276643"/>
                </a:lnTo>
                <a:lnTo>
                  <a:pt x="0" y="12766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39971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035740" y="3164598"/>
            <a:ext cx="2431114" cy="291734"/>
          </a:xfrm>
          <a:custGeom>
            <a:avLst/>
            <a:gdLst/>
            <a:ahLst/>
            <a:cxnLst/>
            <a:rect l="l" t="t" r="r" b="b"/>
            <a:pathLst>
              <a:path w="2431114" h="291734">
                <a:moveTo>
                  <a:pt x="0" y="0"/>
                </a:moveTo>
                <a:lnTo>
                  <a:pt x="2431114" y="0"/>
                </a:lnTo>
                <a:lnTo>
                  <a:pt x="2431114" y="291734"/>
                </a:lnTo>
                <a:lnTo>
                  <a:pt x="0" y="2917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7990">
            <a:off x="4798586" y="909360"/>
            <a:ext cx="8090434" cy="16191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4"/>
              </a:lnSpc>
            </a:pPr>
            <a:r>
              <a:rPr lang="en-US" sz="11994" spc="635">
                <a:solidFill>
                  <a:srgbClr val="000000"/>
                </a:solidFill>
                <a:latin typeface="Better Together Condensed"/>
              </a:rPr>
              <a:t>PRINCIPI</a:t>
            </a:r>
          </a:p>
        </p:txBody>
      </p:sp>
      <p:sp>
        <p:nvSpPr>
          <p:cNvPr id="14" name="TextBox 14"/>
          <p:cNvSpPr txBox="1"/>
          <p:nvPr/>
        </p:nvSpPr>
        <p:spPr>
          <a:xfrm rot="7990">
            <a:off x="513192" y="3837978"/>
            <a:ext cx="17500143" cy="6049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1)     Mettere al centro la persona umana</a:t>
            </a: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2)     Giustizia sociale e ambientale</a:t>
            </a: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3)     Confronto acceso, informato, aperto e ragionevole</a:t>
            </a: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4)     Concorrenza e cooperazione</a:t>
            </a: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5)     Misurarsi con il capitalismo</a:t>
            </a:r>
          </a:p>
          <a:p>
            <a:pPr>
              <a:lnSpc>
                <a:spcPts val="5300"/>
              </a:lnSpc>
            </a:pPr>
            <a:endParaRPr lang="en-US" sz="5300" spc="280">
              <a:solidFill>
                <a:srgbClr val="000000"/>
              </a:solidFill>
              <a:latin typeface="Better Together Condensed"/>
            </a:endParaRPr>
          </a:p>
          <a:p>
            <a:pPr>
              <a:lnSpc>
                <a:spcPts val="5300"/>
              </a:lnSpc>
            </a:pPr>
            <a:r>
              <a:rPr lang="en-US" sz="5300" spc="280">
                <a:solidFill>
                  <a:srgbClr val="000000"/>
                </a:solidFill>
                <a:latin typeface="Better Together Condensed"/>
              </a:rPr>
              <a:t>Essere di sinistra vuol dire osare la visione di un modo alternativo di vivere, e quindi di ritenere che, di fronte all’entità delle disuguaglianze e ai danni dei rischi ambientali, si debba agire con urgenza e radicalità, promuovendo ogni possibile modo di organizzazione non capitalistico.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1386</Words>
  <Application>Microsoft Office PowerPoint</Application>
  <PresentationFormat>Personalizzato</PresentationFormat>
  <Paragraphs>205</Paragraphs>
  <Slides>30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9" baseType="lpstr">
      <vt:lpstr>Arial</vt:lpstr>
      <vt:lpstr>Calibri</vt:lpstr>
      <vt:lpstr>Manjari Medium</vt:lpstr>
      <vt:lpstr>Manjari Semi-Bold</vt:lpstr>
      <vt:lpstr>Better Together Condensed</vt:lpstr>
      <vt:lpstr>Mali</vt:lpstr>
      <vt:lpstr>Manjari</vt:lpstr>
      <vt:lpstr>Manjari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QUALE EUROPA</dc:title>
  <dc:creator>GIGI</dc:creator>
  <cp:lastModifiedBy>Gigi Bacchetta</cp:lastModifiedBy>
  <cp:revision>6</cp:revision>
  <dcterms:created xsi:type="dcterms:W3CDTF">2006-08-16T00:00:00Z</dcterms:created>
  <dcterms:modified xsi:type="dcterms:W3CDTF">2024-04-12T15:34:43Z</dcterms:modified>
  <dc:identifier>DAGCGHkVvJI</dc:identifier>
</cp:coreProperties>
</file>