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53" r:id="rId2"/>
  </p:sldMasterIdLst>
  <p:sldIdLst>
    <p:sldId id="256" r:id="rId3"/>
    <p:sldId id="284" r:id="rId4"/>
    <p:sldId id="262" r:id="rId5"/>
    <p:sldId id="259" r:id="rId6"/>
    <p:sldId id="266" r:id="rId7"/>
    <p:sldId id="265" r:id="rId8"/>
    <p:sldId id="282" r:id="rId9"/>
    <p:sldId id="258" r:id="rId10"/>
    <p:sldId id="267" r:id="rId11"/>
    <p:sldId id="268" r:id="rId12"/>
    <p:sldId id="269" r:id="rId13"/>
    <p:sldId id="270" r:id="rId14"/>
    <p:sldId id="271" r:id="rId15"/>
    <p:sldId id="278" r:id="rId16"/>
    <p:sldId id="279" r:id="rId17"/>
    <p:sldId id="272" r:id="rId18"/>
    <p:sldId id="276" r:id="rId19"/>
    <p:sldId id="277" r:id="rId20"/>
    <p:sldId id="283" r:id="rId21"/>
    <p:sldId id="263" r:id="rId22"/>
    <p:sldId id="275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000"/>
    <a:srgbClr val="FFFC8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88A212-0B05-EE12-357B-DFAAA2A6758A}" v="255" dt="2024-07-31T17:10:41.941"/>
    <p1510:client id="{A54B083A-2337-C19E-79FF-20EBAE9A4C3F}" v="945" dt="2024-08-01T11:02:29.721"/>
    <p1510:client id="{C02242A6-A0C2-AE15-C2DD-26C2BA81997E}" v="622" dt="2024-08-01T13:08:56.9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microsoft.com/office/2015/10/relationships/revisionInfo" Target="revisionInfo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F79F0D-1F1A-453C-AAF0-D28E67134981}" type="datetimeFigureOut">
              <a:rPr lang="it-IT" smtClean="0"/>
              <a:t>01/08/2024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17C0652-0250-4C6E-85C4-A98EA524255B}" type="slidenum">
              <a:rPr lang="it-IT" smtClean="0"/>
              <a:t>‹N›</a:t>
            </a:fld>
            <a:endParaRPr lang="it-IT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18084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9F0D-1F1A-453C-AAF0-D28E67134981}" type="datetimeFigureOut">
              <a:rPr lang="it-IT" smtClean="0"/>
              <a:t>01/08/2024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C0652-0250-4C6E-85C4-A98EA524255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55894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9F0D-1F1A-453C-AAF0-D28E67134981}" type="datetimeFigureOut">
              <a:rPr lang="it-IT" smtClean="0"/>
              <a:t>01/08/2024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C0652-0250-4C6E-85C4-A98EA524255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68694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9F0D-1F1A-453C-AAF0-D28E67134981}" type="datetimeFigureOut">
              <a:rPr lang="it-IT" smtClean="0"/>
              <a:t>01/08/2024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C0652-0250-4C6E-85C4-A98EA524255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56396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9F0D-1F1A-453C-AAF0-D28E67134981}" type="datetimeFigureOut">
              <a:rPr lang="it-IT" smtClean="0"/>
              <a:t>01/08/2024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C0652-0250-4C6E-85C4-A98EA524255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98906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9F0D-1F1A-453C-AAF0-D28E67134981}" type="datetimeFigureOut">
              <a:rPr lang="it-IT" smtClean="0"/>
              <a:t>01/08/2024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C0652-0250-4C6E-85C4-A98EA524255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64950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9F0D-1F1A-453C-AAF0-D28E67134981}" type="datetimeFigureOut">
              <a:rPr lang="it-IT" smtClean="0"/>
              <a:t>01/08/2024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C0652-0250-4C6E-85C4-A98EA524255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28881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9F0D-1F1A-453C-AAF0-D28E67134981}" type="datetimeFigureOut">
              <a:rPr lang="it-IT" smtClean="0"/>
              <a:t>01/08/2024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C0652-0250-4C6E-85C4-A98EA524255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859266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9F0D-1F1A-453C-AAF0-D28E67134981}" type="datetimeFigureOut">
              <a:rPr lang="it-IT" smtClean="0"/>
              <a:t>01/08/2024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C0652-0250-4C6E-85C4-A98EA524255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2319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9F0D-1F1A-453C-AAF0-D28E67134981}" type="datetimeFigureOut">
              <a:rPr lang="it-IT" smtClean="0"/>
              <a:t>01/08/2024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C0652-0250-4C6E-85C4-A98EA524255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198032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9F0D-1F1A-453C-AAF0-D28E67134981}" type="datetimeFigureOut">
              <a:rPr lang="it-IT" smtClean="0"/>
              <a:t>01/08/2024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C0652-0250-4C6E-85C4-A98EA524255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758917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9F0D-1F1A-453C-AAF0-D28E67134981}" type="datetimeFigureOut">
              <a:rPr lang="it-IT" smtClean="0"/>
              <a:t>01/08/2024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C0652-0250-4C6E-85C4-A98EA524255B}" type="slidenum">
              <a:rPr lang="it-IT" smtClean="0"/>
              <a:t>‹N›</a:t>
            </a:fld>
            <a:endParaRPr lang="it-IT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833808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9F0D-1F1A-453C-AAF0-D28E67134981}" type="datetimeFigureOut">
              <a:rPr lang="it-IT" smtClean="0"/>
              <a:t>01/08/2024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C0652-0250-4C6E-85C4-A98EA524255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124888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on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9F0D-1F1A-453C-AAF0-D28E67134981}" type="datetimeFigureOut">
              <a:rPr lang="it-IT" smtClean="0"/>
              <a:t>01/08/2024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C0652-0250-4C6E-85C4-A98EA524255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686583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onne immag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9F0D-1F1A-453C-AAF0-D28E67134981}" type="datetimeFigureOut">
              <a:rPr lang="it-IT" smtClean="0"/>
              <a:t>01/08/2024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C0652-0250-4C6E-85C4-A98EA524255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79823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9F0D-1F1A-453C-AAF0-D28E67134981}" type="datetimeFigureOut">
              <a:rPr lang="it-IT" smtClean="0"/>
              <a:t>01/08/2024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C0652-0250-4C6E-85C4-A98EA524255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945372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9F0D-1F1A-453C-AAF0-D28E67134981}" type="datetimeFigureOut">
              <a:rPr lang="it-IT" smtClean="0"/>
              <a:t>01/08/2024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C0652-0250-4C6E-85C4-A98EA524255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378544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79F0D-1F1A-453C-AAF0-D28E67134981}" type="datetimeFigureOut">
              <a:rPr lang="it-IT" smtClean="0"/>
              <a:t>01/08/2024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C0652-0250-4C6E-85C4-A98EA524255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57503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F79F0D-1F1A-453C-AAF0-D28E67134981}" type="datetimeFigureOut">
              <a:rPr lang="it-IT" smtClean="0"/>
              <a:t>01/08/2024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817C0652-0250-4C6E-85C4-A98EA524255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93271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8/1/2024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276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1A9606D2-3277-4567-A0C1-362DBFDCE2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custGeom>
            <a:avLst/>
            <a:gdLst>
              <a:gd name="connsiteX0" fmla="*/ 3 w 11647715"/>
              <a:gd name="connsiteY0" fmla="*/ 0 h 2634343"/>
              <a:gd name="connsiteX1" fmla="*/ 11647715 w 11647715"/>
              <a:gd name="connsiteY1" fmla="*/ 0 h 2634343"/>
              <a:gd name="connsiteX2" fmla="*/ 11647715 w 11647715"/>
              <a:gd name="connsiteY2" fmla="*/ 2634343 h 2634343"/>
              <a:gd name="connsiteX3" fmla="*/ 3 w 11647715"/>
              <a:gd name="connsiteY3" fmla="*/ 2634343 h 2634343"/>
              <a:gd name="connsiteX4" fmla="*/ 3 w 11647715"/>
              <a:gd name="connsiteY4" fmla="*/ 1533667 h 2634343"/>
              <a:gd name="connsiteX5" fmla="*/ 0 w 11647715"/>
              <a:gd name="connsiteY5" fmla="*/ 1533667 h 2634343"/>
              <a:gd name="connsiteX6" fmla="*/ 0 w 11647715"/>
              <a:gd name="connsiteY6" fmla="*/ 980400 h 2634343"/>
              <a:gd name="connsiteX7" fmla="*/ 3 w 11647715"/>
              <a:gd name="connsiteY7" fmla="*/ 980400 h 2634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647715" h="2634343">
                <a:moveTo>
                  <a:pt x="3" y="0"/>
                </a:moveTo>
                <a:lnTo>
                  <a:pt x="11647715" y="0"/>
                </a:lnTo>
                <a:lnTo>
                  <a:pt x="11647715" y="2634343"/>
                </a:lnTo>
                <a:lnTo>
                  <a:pt x="3" y="2634343"/>
                </a:lnTo>
                <a:lnTo>
                  <a:pt x="3" y="1533667"/>
                </a:lnTo>
                <a:lnTo>
                  <a:pt x="0" y="1533667"/>
                </a:lnTo>
                <a:lnTo>
                  <a:pt x="0" y="980400"/>
                </a:lnTo>
                <a:lnTo>
                  <a:pt x="3" y="98040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9" name="Freeform: Shape 8">
            <a:extLst>
              <a:ext uri="{FF2B5EF4-FFF2-40B4-BE49-F238E27FC236}">
                <a16:creationId xmlns:a16="http://schemas.microsoft.com/office/drawing/2014/main" id="{A601F395-3079-4179-84BA-6654D9F825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7"/>
            <a:ext cx="10905067" cy="5571066"/>
          </a:xfrm>
          <a:custGeom>
            <a:avLst/>
            <a:gdLst>
              <a:gd name="connsiteX0" fmla="*/ 0 w 8130198"/>
              <a:gd name="connsiteY0" fmla="*/ 0 h 6857999"/>
              <a:gd name="connsiteX1" fmla="*/ 7241014 w 8130198"/>
              <a:gd name="connsiteY1" fmla="*/ 0 h 6857999"/>
              <a:gd name="connsiteX2" fmla="*/ 8130198 w 8130198"/>
              <a:gd name="connsiteY2" fmla="*/ 0 h 6857999"/>
              <a:gd name="connsiteX3" fmla="*/ 8130198 w 8130198"/>
              <a:gd name="connsiteY3" fmla="*/ 6857999 h 6857999"/>
              <a:gd name="connsiteX4" fmla="*/ 0 w 8130198"/>
              <a:gd name="connsiteY4" fmla="*/ 6857999 h 6857999"/>
              <a:gd name="connsiteX5" fmla="*/ 0 w 8130198"/>
              <a:gd name="connsiteY5" fmla="*/ 63753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30198" h="6857999">
                <a:moveTo>
                  <a:pt x="0" y="0"/>
                </a:moveTo>
                <a:lnTo>
                  <a:pt x="7241014" y="0"/>
                </a:lnTo>
                <a:lnTo>
                  <a:pt x="8130198" y="0"/>
                </a:lnTo>
                <a:lnTo>
                  <a:pt x="8130198" y="6857999"/>
                </a:lnTo>
                <a:lnTo>
                  <a:pt x="0" y="6857999"/>
                </a:lnTo>
                <a:lnTo>
                  <a:pt x="0" y="6375361"/>
                </a:lnTo>
                <a:close/>
              </a:path>
            </a:pathLst>
          </a:custGeom>
          <a:ln w="50800" cap="sq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outerShdw blurRad="127000" dist="63500" dir="4380000" algn="t" rotWithShape="0">
              <a:prstClr val="black">
                <a:alpha val="43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5-Point Star 24">
            <a:extLst>
              <a:ext uri="{FF2B5EF4-FFF2-40B4-BE49-F238E27FC236}">
                <a16:creationId xmlns:a16="http://schemas.microsoft.com/office/drawing/2014/main" id="{B15DEAD7-09E6-42D9-9D03-43E6EA3E05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69678" y="3748085"/>
            <a:ext cx="252644" cy="252644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A2A101CE-B7CB-4AA3-4CF1-739572C2CB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18407" y="2613074"/>
            <a:ext cx="9841574" cy="942713"/>
          </a:xfrm>
        </p:spPr>
        <p:txBody>
          <a:bodyPr>
            <a:normAutofit/>
          </a:bodyPr>
          <a:lstStyle/>
          <a:p>
            <a:pPr algn="ctr"/>
            <a:r>
              <a:rPr lang="it-IT" sz="5100" dirty="0"/>
              <a:t>Cosa prevede la legge "Calderoli"</a:t>
            </a:r>
          </a:p>
        </p:txBody>
      </p:sp>
      <p:pic>
        <p:nvPicPr>
          <p:cNvPr id="4" name="Immagine 3" descr="Immagine che contiene schermata, testo, Elementi grafici, design&#10;&#10;Descrizione generata automaticamente">
            <a:extLst>
              <a:ext uri="{FF2B5EF4-FFF2-40B4-BE49-F238E27FC236}">
                <a16:creationId xmlns:a16="http://schemas.microsoft.com/office/drawing/2014/main" id="{A3C46584-DD07-E203-C002-4A02F83F91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629" y="771245"/>
            <a:ext cx="809625" cy="1057275"/>
          </a:xfrm>
          <a:prstGeom prst="rect">
            <a:avLst/>
          </a:prstGeom>
        </p:spPr>
      </p:pic>
      <p:sp>
        <p:nvSpPr>
          <p:cNvPr id="10" name="CasellaDiTesto 9">
            <a:extLst>
              <a:ext uri="{FF2B5EF4-FFF2-40B4-BE49-F238E27FC236}">
                <a16:creationId xmlns:a16="http://schemas.microsoft.com/office/drawing/2014/main" id="{4C929B1A-C238-E9E7-C678-2D79DCEDE496}"/>
              </a:ext>
            </a:extLst>
          </p:cNvPr>
          <p:cNvSpPr txBox="1"/>
          <p:nvPr/>
        </p:nvSpPr>
        <p:spPr>
          <a:xfrm>
            <a:off x="1553789" y="3874506"/>
            <a:ext cx="3000935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it-IT" sz="2400" dirty="0"/>
              <a:t>L'ATTUAZIONE DELL'AUTONOMIA DIFFERENZIATA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A7350B56-B381-0648-C6E9-E2811424792B}"/>
              </a:ext>
            </a:extLst>
          </p:cNvPr>
          <p:cNvSpPr txBox="1"/>
          <p:nvPr/>
        </p:nvSpPr>
        <p:spPr>
          <a:xfrm>
            <a:off x="9168437" y="5515203"/>
            <a:ext cx="1753817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it-IT" sz="1600" i="1" dirty="0">
                <a:latin typeface="Arial Nova"/>
              </a:rPr>
              <a:t>1 agosto 2024</a:t>
            </a:r>
          </a:p>
        </p:txBody>
      </p:sp>
    </p:spTree>
    <p:extLst>
      <p:ext uri="{BB962C8B-B14F-4D97-AF65-F5344CB8AC3E}">
        <p14:creationId xmlns:p14="http://schemas.microsoft.com/office/powerpoint/2010/main" val="30686253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71;p14">
            <a:extLst>
              <a:ext uri="{FF2B5EF4-FFF2-40B4-BE49-F238E27FC236}">
                <a16:creationId xmlns:a16="http://schemas.microsoft.com/office/drawing/2014/main" id="{9D25EF8E-936C-25A2-74D4-367A9A020DDB}"/>
              </a:ext>
            </a:extLst>
          </p:cNvPr>
          <p:cNvSpPr/>
          <p:nvPr/>
        </p:nvSpPr>
        <p:spPr>
          <a:xfrm>
            <a:off x="5952774" y="3337389"/>
            <a:ext cx="1608748" cy="582060"/>
          </a:xfrm>
          <a:prstGeom prst="chevron">
            <a:avLst>
              <a:gd name="adj" fmla="val 50000"/>
            </a:avLst>
          </a:prstGeom>
          <a:solidFill>
            <a:srgbClr val="C00000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62500" tIns="162500" rIns="162500" bIns="162500" anchor="ctr" anchorCtr="0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sp>
        <p:nvSpPr>
          <p:cNvPr id="26" name="Google Shape;68;p14">
            <a:extLst>
              <a:ext uri="{FF2B5EF4-FFF2-40B4-BE49-F238E27FC236}">
                <a16:creationId xmlns:a16="http://schemas.microsoft.com/office/drawing/2014/main" id="{8D1EB31E-7A40-70CE-6BDC-D79855C3C900}"/>
              </a:ext>
            </a:extLst>
          </p:cNvPr>
          <p:cNvSpPr/>
          <p:nvPr/>
        </p:nvSpPr>
        <p:spPr>
          <a:xfrm>
            <a:off x="3587915" y="3333307"/>
            <a:ext cx="1440357" cy="582060"/>
          </a:xfrm>
          <a:prstGeom prst="chevron">
            <a:avLst>
              <a:gd name="adj" fmla="val 50000"/>
            </a:avLst>
          </a:prstGeom>
          <a:solidFill>
            <a:srgbClr val="C00000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62500" tIns="162500" rIns="162500" bIns="1625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sp>
        <p:nvSpPr>
          <p:cNvPr id="11" name="Google Shape;68;p14">
            <a:extLst>
              <a:ext uri="{FF2B5EF4-FFF2-40B4-BE49-F238E27FC236}">
                <a16:creationId xmlns:a16="http://schemas.microsoft.com/office/drawing/2014/main" id="{4A049E9F-9372-6168-D2F2-E4A78E3814C4}"/>
              </a:ext>
            </a:extLst>
          </p:cNvPr>
          <p:cNvSpPr/>
          <p:nvPr/>
        </p:nvSpPr>
        <p:spPr>
          <a:xfrm>
            <a:off x="4742121" y="3333307"/>
            <a:ext cx="1541210" cy="582060"/>
          </a:xfrm>
          <a:prstGeom prst="chevron">
            <a:avLst>
              <a:gd name="adj" fmla="val 50000"/>
            </a:avLst>
          </a:prstGeom>
          <a:solidFill>
            <a:srgbClr val="C00000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62500" tIns="162500" rIns="162500" bIns="1625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95E30A7E-D198-D3AA-D26C-BAC5F7699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143" y="343505"/>
            <a:ext cx="9935995" cy="1041884"/>
          </a:xfrm>
        </p:spPr>
        <p:txBody>
          <a:bodyPr/>
          <a:lstStyle/>
          <a:p>
            <a:r>
              <a:rPr lang="it-IT" dirty="0">
                <a:solidFill>
                  <a:srgbClr val="C00000"/>
                </a:solidFill>
                <a:latin typeface="Impact"/>
                <a:cs typeface="Arial"/>
              </a:rPr>
              <a:t>COME CI SIAMO ARRIVATI?...</a:t>
            </a:r>
          </a:p>
        </p:txBody>
      </p:sp>
      <p:sp>
        <p:nvSpPr>
          <p:cNvPr id="16" name="Google Shape;72;p14">
            <a:extLst>
              <a:ext uri="{FF2B5EF4-FFF2-40B4-BE49-F238E27FC236}">
                <a16:creationId xmlns:a16="http://schemas.microsoft.com/office/drawing/2014/main" id="{FE7655AE-F5DC-F7D3-A02F-2EEA62E9E346}"/>
              </a:ext>
            </a:extLst>
          </p:cNvPr>
          <p:cNvSpPr txBox="1">
            <a:spLocks noGrp="1"/>
          </p:cNvSpPr>
          <p:nvPr>
            <p:ph sz="quarter" idx="13"/>
          </p:nvPr>
        </p:nvSpPr>
        <p:spPr>
          <a:xfrm>
            <a:off x="3540599" y="3345086"/>
            <a:ext cx="1522338" cy="58206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L="228600" marR="0" lvl="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1pPr>
            <a:lvl2pPr marL="685800" marR="0" lvl="1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en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2001</a:t>
            </a:r>
          </a:p>
        </p:txBody>
      </p:sp>
      <p:sp>
        <p:nvSpPr>
          <p:cNvPr id="9" name="Google Shape;62;p14">
            <a:extLst>
              <a:ext uri="{FF2B5EF4-FFF2-40B4-BE49-F238E27FC236}">
                <a16:creationId xmlns:a16="http://schemas.microsoft.com/office/drawing/2014/main" id="{2A3A1EC7-CBBD-E40C-A29D-8CE9B7F2D4AA}"/>
              </a:ext>
            </a:extLst>
          </p:cNvPr>
          <p:cNvSpPr/>
          <p:nvPr/>
        </p:nvSpPr>
        <p:spPr>
          <a:xfrm>
            <a:off x="426948" y="3333307"/>
            <a:ext cx="1940137" cy="582060"/>
          </a:xfrm>
          <a:prstGeom prst="homePlate">
            <a:avLst>
              <a:gd name="adj" fmla="val 50000"/>
            </a:avLst>
          </a:prstGeom>
          <a:solidFill>
            <a:srgbClr val="C00000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62500" tIns="162500" rIns="162500" bIns="1625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sp>
        <p:nvSpPr>
          <p:cNvPr id="10" name="Google Shape;65;p14">
            <a:extLst>
              <a:ext uri="{FF2B5EF4-FFF2-40B4-BE49-F238E27FC236}">
                <a16:creationId xmlns:a16="http://schemas.microsoft.com/office/drawing/2014/main" id="{BDAF4381-693A-CF5F-DEC3-613D2ED8DE29}"/>
              </a:ext>
            </a:extLst>
          </p:cNvPr>
          <p:cNvSpPr/>
          <p:nvPr/>
        </p:nvSpPr>
        <p:spPr>
          <a:xfrm>
            <a:off x="2097961" y="3333307"/>
            <a:ext cx="1765328" cy="582060"/>
          </a:xfrm>
          <a:prstGeom prst="chevron">
            <a:avLst>
              <a:gd name="adj" fmla="val 50000"/>
            </a:avLst>
          </a:prstGeom>
          <a:solidFill>
            <a:srgbClr val="C00000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62500" tIns="162500" rIns="162500" bIns="1625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sp>
        <p:nvSpPr>
          <p:cNvPr id="13" name="Google Shape;72;p14">
            <a:extLst>
              <a:ext uri="{FF2B5EF4-FFF2-40B4-BE49-F238E27FC236}">
                <a16:creationId xmlns:a16="http://schemas.microsoft.com/office/drawing/2014/main" id="{F6E7718B-C8D9-ADAD-F78E-7320E5A325A6}"/>
              </a:ext>
            </a:extLst>
          </p:cNvPr>
          <p:cNvSpPr txBox="1">
            <a:spLocks/>
          </p:cNvSpPr>
          <p:nvPr/>
        </p:nvSpPr>
        <p:spPr>
          <a:xfrm>
            <a:off x="4689092" y="3461538"/>
            <a:ext cx="1592187" cy="367272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L="228600" marR="0" lvl="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1pPr>
            <a:lvl2pPr marL="685800" marR="0" lvl="1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en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2006</a:t>
            </a:r>
          </a:p>
        </p:txBody>
      </p:sp>
      <p:sp>
        <p:nvSpPr>
          <p:cNvPr id="14" name="Google Shape;74;p14">
            <a:extLst>
              <a:ext uri="{FF2B5EF4-FFF2-40B4-BE49-F238E27FC236}">
                <a16:creationId xmlns:a16="http://schemas.microsoft.com/office/drawing/2014/main" id="{683024F7-7A1B-A4CD-AEB7-481534C39300}"/>
              </a:ext>
            </a:extLst>
          </p:cNvPr>
          <p:cNvSpPr/>
          <p:nvPr/>
        </p:nvSpPr>
        <p:spPr>
          <a:xfrm>
            <a:off x="9885915" y="3322101"/>
            <a:ext cx="1630858" cy="582060"/>
          </a:xfrm>
          <a:prstGeom prst="chevron">
            <a:avLst>
              <a:gd name="adj" fmla="val 50000"/>
            </a:avLst>
          </a:prstGeom>
          <a:solidFill>
            <a:srgbClr val="C00000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62500" tIns="162500" rIns="162500" bIns="1625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sp>
        <p:nvSpPr>
          <p:cNvPr id="17" name="Google Shape;66;p14">
            <a:extLst>
              <a:ext uri="{FF2B5EF4-FFF2-40B4-BE49-F238E27FC236}">
                <a16:creationId xmlns:a16="http://schemas.microsoft.com/office/drawing/2014/main" id="{69C842F0-AE6A-A47A-3E0D-22EBD63F09CB}"/>
              </a:ext>
            </a:extLst>
          </p:cNvPr>
          <p:cNvSpPr txBox="1">
            <a:spLocks/>
          </p:cNvSpPr>
          <p:nvPr/>
        </p:nvSpPr>
        <p:spPr>
          <a:xfrm>
            <a:off x="2061883" y="3413054"/>
            <a:ext cx="1754000" cy="414609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L="228600" marR="0" lvl="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1pPr>
            <a:lvl2pPr marL="685800" marR="0" lvl="1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en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1997</a:t>
            </a:r>
          </a:p>
        </p:txBody>
      </p:sp>
      <p:sp>
        <p:nvSpPr>
          <p:cNvPr id="18" name="Google Shape;66;p14">
            <a:extLst>
              <a:ext uri="{FF2B5EF4-FFF2-40B4-BE49-F238E27FC236}">
                <a16:creationId xmlns:a16="http://schemas.microsoft.com/office/drawing/2014/main" id="{D1243207-A867-BB45-322D-1DB21055FD7F}"/>
              </a:ext>
            </a:extLst>
          </p:cNvPr>
          <p:cNvSpPr txBox="1">
            <a:spLocks/>
          </p:cNvSpPr>
          <p:nvPr/>
        </p:nvSpPr>
        <p:spPr>
          <a:xfrm>
            <a:off x="534507" y="3418130"/>
            <a:ext cx="1838666" cy="518344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L="228600" marR="0" lvl="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1pPr>
            <a:lvl2pPr marL="685800" marR="0" lvl="1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en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1970</a:t>
            </a:r>
          </a:p>
        </p:txBody>
      </p:sp>
      <p:sp>
        <p:nvSpPr>
          <p:cNvPr id="19" name="Google Shape;77;p14">
            <a:extLst>
              <a:ext uri="{FF2B5EF4-FFF2-40B4-BE49-F238E27FC236}">
                <a16:creationId xmlns:a16="http://schemas.microsoft.com/office/drawing/2014/main" id="{4B61B0B8-3A17-84BE-F9BE-42536E472FDC}"/>
              </a:ext>
            </a:extLst>
          </p:cNvPr>
          <p:cNvSpPr txBox="1"/>
          <p:nvPr/>
        </p:nvSpPr>
        <p:spPr>
          <a:xfrm>
            <a:off x="521617" y="2723530"/>
            <a:ext cx="4626943" cy="59783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i="1" dirty="0">
                <a:latin typeface="Calibri" panose="020F0502020204030204" pitchFamily="34" charset="0"/>
                <a:cs typeface="Calibri" panose="020F0502020204030204" pitchFamily="34" charset="0"/>
              </a:rPr>
              <a:t>INTEGRAZIONE EUROPEA </a:t>
            </a:r>
            <a:endParaRPr sz="14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i="1" dirty="0">
                <a:latin typeface="Calibri" panose="020F0502020204030204" pitchFamily="34" charset="0"/>
                <a:cs typeface="Calibri" panose="020F0502020204030204" pitchFamily="34" charset="0"/>
              </a:rPr>
              <a:t>(Trattati di Roma, Maastricht, Amsterdam, Nizza e Lisbona)</a:t>
            </a:r>
            <a:endParaRPr sz="1400" i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Google Shape;93;p14">
            <a:extLst>
              <a:ext uri="{FF2B5EF4-FFF2-40B4-BE49-F238E27FC236}">
                <a16:creationId xmlns:a16="http://schemas.microsoft.com/office/drawing/2014/main" id="{FB0B199F-798F-7423-9ACE-678B0F0DA4DA}"/>
              </a:ext>
            </a:extLst>
          </p:cNvPr>
          <p:cNvSpPr txBox="1"/>
          <p:nvPr/>
        </p:nvSpPr>
        <p:spPr>
          <a:xfrm>
            <a:off x="5585804" y="3919657"/>
            <a:ext cx="2554400" cy="6272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i="1" dirty="0">
                <a:latin typeface="Calibri" panose="020F0502020204030204" pitchFamily="34" charset="0"/>
                <a:cs typeface="Calibri" panose="020F0502020204030204" pitchFamily="34" charset="0"/>
              </a:rPr>
              <a:t>CRISI ECONOMICA </a:t>
            </a:r>
            <a:endParaRPr sz="14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i="1" dirty="0">
                <a:latin typeface="Calibri" panose="020F0502020204030204" pitchFamily="34" charset="0"/>
                <a:cs typeface="Calibri" panose="020F0502020204030204" pitchFamily="34" charset="0"/>
              </a:rPr>
              <a:t>(Spending review, tagli lineari)</a:t>
            </a:r>
            <a:endParaRPr sz="1400" i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Freccia in giù 2">
            <a:extLst>
              <a:ext uri="{FF2B5EF4-FFF2-40B4-BE49-F238E27FC236}">
                <a16:creationId xmlns:a16="http://schemas.microsoft.com/office/drawing/2014/main" id="{4194E62C-FBCB-864D-1A8C-BC0C0F251F88}"/>
              </a:ext>
            </a:extLst>
          </p:cNvPr>
          <p:cNvSpPr/>
          <p:nvPr/>
        </p:nvSpPr>
        <p:spPr>
          <a:xfrm>
            <a:off x="1032290" y="3974865"/>
            <a:ext cx="435006" cy="7989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Freccia in giù 3">
            <a:extLst>
              <a:ext uri="{FF2B5EF4-FFF2-40B4-BE49-F238E27FC236}">
                <a16:creationId xmlns:a16="http://schemas.microsoft.com/office/drawing/2014/main" id="{AE4C7261-8095-E7B7-2421-E582189C7C3F}"/>
              </a:ext>
            </a:extLst>
          </p:cNvPr>
          <p:cNvSpPr/>
          <p:nvPr/>
        </p:nvSpPr>
        <p:spPr>
          <a:xfrm>
            <a:off x="4080095" y="3979859"/>
            <a:ext cx="435006" cy="7989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Freccia in giù 5">
            <a:extLst>
              <a:ext uri="{FF2B5EF4-FFF2-40B4-BE49-F238E27FC236}">
                <a16:creationId xmlns:a16="http://schemas.microsoft.com/office/drawing/2014/main" id="{F6A8829D-6120-5CFE-152C-3CB4127173BB}"/>
              </a:ext>
            </a:extLst>
          </p:cNvPr>
          <p:cNvSpPr/>
          <p:nvPr/>
        </p:nvSpPr>
        <p:spPr>
          <a:xfrm rot="10800000">
            <a:off x="7862787" y="2496869"/>
            <a:ext cx="435006" cy="7989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Freccia in giù 6">
            <a:extLst>
              <a:ext uri="{FF2B5EF4-FFF2-40B4-BE49-F238E27FC236}">
                <a16:creationId xmlns:a16="http://schemas.microsoft.com/office/drawing/2014/main" id="{075B375B-1D6C-D3FF-2C7D-505A99D6A655}"/>
              </a:ext>
            </a:extLst>
          </p:cNvPr>
          <p:cNvSpPr/>
          <p:nvPr/>
        </p:nvSpPr>
        <p:spPr>
          <a:xfrm rot="10800000">
            <a:off x="5300448" y="2496984"/>
            <a:ext cx="435006" cy="7989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Freccia in giù 7">
            <a:extLst>
              <a:ext uri="{FF2B5EF4-FFF2-40B4-BE49-F238E27FC236}">
                <a16:creationId xmlns:a16="http://schemas.microsoft.com/office/drawing/2014/main" id="{D94D4B09-6BAB-94FA-452F-EF57E6EB3ABE}"/>
              </a:ext>
            </a:extLst>
          </p:cNvPr>
          <p:cNvSpPr/>
          <p:nvPr/>
        </p:nvSpPr>
        <p:spPr>
          <a:xfrm>
            <a:off x="2718381" y="3959602"/>
            <a:ext cx="435006" cy="7989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5B2048E3-4703-6FA3-6F4A-0DC00DC1F84D}"/>
              </a:ext>
            </a:extLst>
          </p:cNvPr>
          <p:cNvSpPr txBox="1"/>
          <p:nvPr/>
        </p:nvSpPr>
        <p:spPr>
          <a:xfrm>
            <a:off x="4337614" y="1921511"/>
            <a:ext cx="19512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it-IT" sz="1400" b="1" dirty="0">
                <a:latin typeface="Calibri"/>
                <a:cs typeface="Calibri"/>
              </a:rPr>
              <a:t>Devolution &amp; Premierato</a:t>
            </a:r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71961C59-79D2-8673-C81B-F2869E0FDC6A}"/>
              </a:ext>
            </a:extLst>
          </p:cNvPr>
          <p:cNvSpPr txBox="1"/>
          <p:nvPr/>
        </p:nvSpPr>
        <p:spPr>
          <a:xfrm>
            <a:off x="1961579" y="4940222"/>
            <a:ext cx="19512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it-IT" sz="1400" b="1" dirty="0">
                <a:latin typeface="Calibri"/>
                <a:cs typeface="Calibri"/>
              </a:rPr>
              <a:t>Federalismo amministrativo</a:t>
            </a:r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01CC1C29-B161-A5E9-1B35-49544A611605}"/>
              </a:ext>
            </a:extLst>
          </p:cNvPr>
          <p:cNvSpPr txBox="1"/>
          <p:nvPr/>
        </p:nvSpPr>
        <p:spPr>
          <a:xfrm>
            <a:off x="336939" y="4937461"/>
            <a:ext cx="19512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it-IT" sz="1400" b="1" dirty="0">
                <a:latin typeface="Calibri"/>
                <a:cs typeface="Calibri"/>
              </a:rPr>
              <a:t>Istituite Regioni a Statuto Ordinario</a:t>
            </a:r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BCB8062B-FCC2-4ABC-1566-FC18F36E8098}"/>
              </a:ext>
            </a:extLst>
          </p:cNvPr>
          <p:cNvSpPr txBox="1"/>
          <p:nvPr/>
        </p:nvSpPr>
        <p:spPr>
          <a:xfrm>
            <a:off x="3333207" y="5056368"/>
            <a:ext cx="1951213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it-IT" sz="1400" b="1" dirty="0">
                <a:latin typeface="Calibri"/>
                <a:cs typeface="Calibri"/>
              </a:rPr>
              <a:t>Riforma Titolo V</a:t>
            </a:r>
          </a:p>
        </p:txBody>
      </p:sp>
      <p:sp>
        <p:nvSpPr>
          <p:cNvPr id="27" name="Google Shape;71;p14">
            <a:extLst>
              <a:ext uri="{FF2B5EF4-FFF2-40B4-BE49-F238E27FC236}">
                <a16:creationId xmlns:a16="http://schemas.microsoft.com/office/drawing/2014/main" id="{9D25EF8E-936C-25A2-74D4-367A9A020DDB}"/>
              </a:ext>
            </a:extLst>
          </p:cNvPr>
          <p:cNvSpPr/>
          <p:nvPr/>
        </p:nvSpPr>
        <p:spPr>
          <a:xfrm>
            <a:off x="7286274" y="3337389"/>
            <a:ext cx="1608748" cy="582060"/>
          </a:xfrm>
          <a:prstGeom prst="chevron">
            <a:avLst>
              <a:gd name="adj" fmla="val 50000"/>
            </a:avLst>
          </a:prstGeom>
          <a:solidFill>
            <a:srgbClr val="C00000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62500" tIns="162500" rIns="162500" bIns="162500" anchor="ctr" anchorCtr="0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sp>
        <p:nvSpPr>
          <p:cNvPr id="31" name="Google Shape;72;p14">
            <a:extLst>
              <a:ext uri="{FF2B5EF4-FFF2-40B4-BE49-F238E27FC236}">
                <a16:creationId xmlns:a16="http://schemas.microsoft.com/office/drawing/2014/main" id="{3B9FC273-8708-B799-98B9-E237D6763341}"/>
              </a:ext>
            </a:extLst>
          </p:cNvPr>
          <p:cNvSpPr txBox="1">
            <a:spLocks/>
          </p:cNvSpPr>
          <p:nvPr/>
        </p:nvSpPr>
        <p:spPr>
          <a:xfrm>
            <a:off x="6076228" y="3455350"/>
            <a:ext cx="1592187" cy="367272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L="228600" marR="0" lvl="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1pPr>
            <a:lvl2pPr marL="685800" marR="0" lvl="1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en" sz="1850" dirty="0">
                <a:solidFill>
                  <a:schemeClr val="lt1"/>
                </a:solidFill>
                <a:latin typeface="Calibri"/>
                <a:cs typeface="Calibri"/>
              </a:rPr>
              <a:t>2014-2016</a:t>
            </a:r>
            <a:endParaRPr lang="en" dirty="0">
              <a:solidFill>
                <a:schemeClr val="l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3" name="Freccia in giù 32">
            <a:extLst>
              <a:ext uri="{FF2B5EF4-FFF2-40B4-BE49-F238E27FC236}">
                <a16:creationId xmlns:a16="http://schemas.microsoft.com/office/drawing/2014/main" id="{D2C66596-1B85-5ECA-CC9B-5987CDC4FAA2}"/>
              </a:ext>
            </a:extLst>
          </p:cNvPr>
          <p:cNvSpPr/>
          <p:nvPr/>
        </p:nvSpPr>
        <p:spPr>
          <a:xfrm rot="10800000">
            <a:off x="6550695" y="2474457"/>
            <a:ext cx="435006" cy="7989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5" name="CasellaDiTesto 34">
            <a:extLst>
              <a:ext uri="{FF2B5EF4-FFF2-40B4-BE49-F238E27FC236}">
                <a16:creationId xmlns:a16="http://schemas.microsoft.com/office/drawing/2014/main" id="{5D83F8B7-D5C4-2E54-77CC-8878ADF0D346}"/>
              </a:ext>
            </a:extLst>
          </p:cNvPr>
          <p:cNvSpPr txBox="1"/>
          <p:nvPr/>
        </p:nvSpPr>
        <p:spPr>
          <a:xfrm>
            <a:off x="5867182" y="1687347"/>
            <a:ext cx="1803364" cy="7694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it-IT" sz="1400" b="1" dirty="0">
                <a:latin typeface="Calibri"/>
                <a:cs typeface="Calibri"/>
              </a:rPr>
              <a:t>Riforma Delrio &amp;</a:t>
            </a:r>
          </a:p>
          <a:p>
            <a:pPr algn="ctr"/>
            <a:r>
              <a:rPr lang="it-IT" sz="1400" b="1" dirty="0">
                <a:latin typeface="Calibri"/>
                <a:cs typeface="Calibri"/>
              </a:rPr>
              <a:t>Riforma</a:t>
            </a:r>
            <a:endParaRPr lang="it-IT" dirty="0">
              <a:latin typeface="Calibri"/>
              <a:cs typeface="Calibri"/>
            </a:endParaRPr>
          </a:p>
          <a:p>
            <a:pPr algn="ctr"/>
            <a:r>
              <a:rPr lang="it-IT" sz="1400" b="1" dirty="0">
                <a:latin typeface="Calibri"/>
                <a:cs typeface="Calibri"/>
              </a:rPr>
              <a:t> Renzi Bosch</a:t>
            </a:r>
            <a:r>
              <a:rPr lang="it-IT" sz="1600" b="1" dirty="0">
                <a:latin typeface="Calibri"/>
                <a:cs typeface="Calibri"/>
              </a:rPr>
              <a:t>i </a:t>
            </a:r>
            <a:endParaRPr lang="it-IT">
              <a:latin typeface="Calibri"/>
              <a:cs typeface="Calibri"/>
            </a:endParaRPr>
          </a:p>
        </p:txBody>
      </p:sp>
      <p:sp>
        <p:nvSpPr>
          <p:cNvPr id="37" name="CasellaDiTesto 36">
            <a:extLst>
              <a:ext uri="{FF2B5EF4-FFF2-40B4-BE49-F238E27FC236}">
                <a16:creationId xmlns:a16="http://schemas.microsoft.com/office/drawing/2014/main" id="{F097E57F-37F9-B9E2-7950-94A00317C91C}"/>
              </a:ext>
            </a:extLst>
          </p:cNvPr>
          <p:cNvSpPr txBox="1"/>
          <p:nvPr/>
        </p:nvSpPr>
        <p:spPr>
          <a:xfrm>
            <a:off x="7288322" y="2194287"/>
            <a:ext cx="1951213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it-IT" sz="1400" b="1" dirty="0">
                <a:latin typeface="Calibri"/>
                <a:cs typeface="Calibri"/>
              </a:rPr>
              <a:t>Pre-intese Stato Regioni</a:t>
            </a:r>
            <a:endParaRPr lang="it-IT" sz="1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8" name="Google Shape;72;p14">
            <a:extLst>
              <a:ext uri="{FF2B5EF4-FFF2-40B4-BE49-F238E27FC236}">
                <a16:creationId xmlns:a16="http://schemas.microsoft.com/office/drawing/2014/main" id="{09F5428C-7FAC-DF14-CFF3-3767C9553707}"/>
              </a:ext>
            </a:extLst>
          </p:cNvPr>
          <p:cNvSpPr txBox="1">
            <a:spLocks/>
          </p:cNvSpPr>
          <p:nvPr/>
        </p:nvSpPr>
        <p:spPr>
          <a:xfrm>
            <a:off x="7284958" y="3443809"/>
            <a:ext cx="1592187" cy="367272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L="228600" marR="0" lvl="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1pPr>
            <a:lvl2pPr marL="685800" marR="0" lvl="1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60000"/>
              <a:buFont typeface="Arial"/>
              <a:buChar char="•"/>
              <a:defRPr sz="1867" b="0" i="0" u="none" strike="noStrike" kern="1200" cap="none" baseline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en" sz="1850" dirty="0">
                <a:solidFill>
                  <a:schemeClr val="lt1"/>
                </a:solidFill>
                <a:latin typeface="Calibri"/>
                <a:cs typeface="Calibri"/>
              </a:rPr>
              <a:t>2018</a:t>
            </a:r>
            <a:endParaRPr lang="en" dirty="0">
              <a:solidFill>
                <a:schemeClr val="l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9" name="Google Shape;74;p14">
            <a:extLst>
              <a:ext uri="{FF2B5EF4-FFF2-40B4-BE49-F238E27FC236}">
                <a16:creationId xmlns:a16="http://schemas.microsoft.com/office/drawing/2014/main" id="{31C9178B-B14F-0320-2050-4BAEE4DB61A3}"/>
              </a:ext>
            </a:extLst>
          </p:cNvPr>
          <p:cNvSpPr/>
          <p:nvPr/>
        </p:nvSpPr>
        <p:spPr>
          <a:xfrm>
            <a:off x="8552414" y="3334196"/>
            <a:ext cx="1630858" cy="582060"/>
          </a:xfrm>
          <a:prstGeom prst="chevron">
            <a:avLst>
              <a:gd name="adj" fmla="val 50000"/>
            </a:avLst>
          </a:prstGeom>
          <a:solidFill>
            <a:srgbClr val="C00000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62500" tIns="162500" rIns="162500" bIns="1625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sp>
        <p:nvSpPr>
          <p:cNvPr id="40" name="Google Shape;72;p14">
            <a:extLst>
              <a:ext uri="{FF2B5EF4-FFF2-40B4-BE49-F238E27FC236}">
                <a16:creationId xmlns:a16="http://schemas.microsoft.com/office/drawing/2014/main" id="{B335CA13-A70D-6474-DFBB-D493BAFF84E2}"/>
              </a:ext>
            </a:extLst>
          </p:cNvPr>
          <p:cNvSpPr txBox="1">
            <a:spLocks/>
          </p:cNvSpPr>
          <p:nvPr/>
        </p:nvSpPr>
        <p:spPr>
          <a:xfrm>
            <a:off x="8551223" y="3432604"/>
            <a:ext cx="1592187" cy="367272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en" dirty="0">
                <a:solidFill>
                  <a:schemeClr val="lt1"/>
                </a:solidFill>
                <a:latin typeface="Calibri"/>
                <a:cs typeface="Calibri"/>
              </a:rPr>
              <a:t>2020</a:t>
            </a:r>
            <a:endParaRPr lang="en" dirty="0">
              <a:solidFill>
                <a:schemeClr val="l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1" name="Google Shape;72;p14">
            <a:extLst>
              <a:ext uri="{FF2B5EF4-FFF2-40B4-BE49-F238E27FC236}">
                <a16:creationId xmlns:a16="http://schemas.microsoft.com/office/drawing/2014/main" id="{B335CA13-A70D-6474-DFBB-D493BAFF84E2}"/>
              </a:ext>
            </a:extLst>
          </p:cNvPr>
          <p:cNvSpPr txBox="1">
            <a:spLocks/>
          </p:cNvSpPr>
          <p:nvPr/>
        </p:nvSpPr>
        <p:spPr>
          <a:xfrm>
            <a:off x="9862311" y="3432604"/>
            <a:ext cx="1592187" cy="367272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en" dirty="0">
                <a:solidFill>
                  <a:schemeClr val="lt1"/>
                </a:solidFill>
                <a:latin typeface="Calibri"/>
                <a:cs typeface="Calibri"/>
              </a:rPr>
              <a:t>2022</a:t>
            </a:r>
            <a:endParaRPr lang="en" dirty="0">
              <a:solidFill>
                <a:schemeClr val="l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3" name="Google Shape;93;p14">
            <a:extLst>
              <a:ext uri="{FF2B5EF4-FFF2-40B4-BE49-F238E27FC236}">
                <a16:creationId xmlns:a16="http://schemas.microsoft.com/office/drawing/2014/main" id="{E24EBE08-0EDF-716F-B856-0ACBD37827FA}"/>
              </a:ext>
            </a:extLst>
          </p:cNvPr>
          <p:cNvSpPr txBox="1"/>
          <p:nvPr/>
        </p:nvSpPr>
        <p:spPr>
          <a:xfrm>
            <a:off x="9365062" y="3913000"/>
            <a:ext cx="2224077" cy="6272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" sz="1400" i="1" dirty="0">
                <a:latin typeface="Calibri"/>
                <a:cs typeface="Calibri"/>
              </a:rPr>
              <a:t>PANDEMIA e GUERRA</a:t>
            </a:r>
          </a:p>
          <a:p>
            <a:r>
              <a:rPr lang="en" sz="1400" i="1" dirty="0">
                <a:latin typeface="Calibri"/>
                <a:cs typeface="Calibri"/>
              </a:rPr>
              <a:t>Crisi Energetica</a:t>
            </a:r>
          </a:p>
        </p:txBody>
      </p:sp>
      <p:sp>
        <p:nvSpPr>
          <p:cNvPr id="44" name="Google Shape;74;p14">
            <a:extLst>
              <a:ext uri="{FF2B5EF4-FFF2-40B4-BE49-F238E27FC236}">
                <a16:creationId xmlns:a16="http://schemas.microsoft.com/office/drawing/2014/main" id="{7BEDAF65-95C3-CF7B-8308-ED512373D083}"/>
              </a:ext>
            </a:extLst>
          </p:cNvPr>
          <p:cNvSpPr/>
          <p:nvPr/>
        </p:nvSpPr>
        <p:spPr>
          <a:xfrm>
            <a:off x="10849622" y="3310894"/>
            <a:ext cx="1350176" cy="605360"/>
          </a:xfrm>
          <a:prstGeom prst="chevron">
            <a:avLst>
              <a:gd name="adj" fmla="val 50000"/>
            </a:avLst>
          </a:prstGeom>
          <a:solidFill>
            <a:srgbClr val="C00000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62500" tIns="162500" rIns="162500" bIns="1625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endParaRPr lang="it-IT" sz="1800" dirty="0">
              <a:solidFill>
                <a:schemeClr val="bg1"/>
              </a:solidFill>
              <a:latin typeface="Calibri Light"/>
            </a:endParaRPr>
          </a:p>
        </p:txBody>
      </p:sp>
      <p:sp>
        <p:nvSpPr>
          <p:cNvPr id="45" name="Google Shape;72;p14">
            <a:extLst>
              <a:ext uri="{FF2B5EF4-FFF2-40B4-BE49-F238E27FC236}">
                <a16:creationId xmlns:a16="http://schemas.microsoft.com/office/drawing/2014/main" id="{892E793B-6DF4-C846-FDA2-F9001AB2A737}"/>
              </a:ext>
            </a:extLst>
          </p:cNvPr>
          <p:cNvSpPr txBox="1">
            <a:spLocks/>
          </p:cNvSpPr>
          <p:nvPr/>
        </p:nvSpPr>
        <p:spPr>
          <a:xfrm>
            <a:off x="10769453" y="3408413"/>
            <a:ext cx="1592187" cy="367272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en" dirty="0">
                <a:solidFill>
                  <a:schemeClr val="lt1"/>
                </a:solidFill>
                <a:latin typeface="Calibri"/>
                <a:cs typeface="Calibri"/>
              </a:rPr>
              <a:t>2024</a:t>
            </a:r>
            <a:endParaRPr lang="en" dirty="0">
              <a:solidFill>
                <a:schemeClr val="l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6" name="Freccia in giù 45">
            <a:extLst>
              <a:ext uri="{FF2B5EF4-FFF2-40B4-BE49-F238E27FC236}">
                <a16:creationId xmlns:a16="http://schemas.microsoft.com/office/drawing/2014/main" id="{4222E00A-798A-6E1D-71C0-CCC4391A8BB8}"/>
              </a:ext>
            </a:extLst>
          </p:cNvPr>
          <p:cNvSpPr/>
          <p:nvPr/>
        </p:nvSpPr>
        <p:spPr>
          <a:xfrm rot="10800000">
            <a:off x="11297834" y="2472678"/>
            <a:ext cx="435006" cy="7989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7" name="CasellaDiTesto 46">
            <a:extLst>
              <a:ext uri="{FF2B5EF4-FFF2-40B4-BE49-F238E27FC236}">
                <a16:creationId xmlns:a16="http://schemas.microsoft.com/office/drawing/2014/main" id="{CF965563-4D3F-BAB0-7A2C-FD538C1D66D8}"/>
              </a:ext>
            </a:extLst>
          </p:cNvPr>
          <p:cNvSpPr txBox="1"/>
          <p:nvPr/>
        </p:nvSpPr>
        <p:spPr>
          <a:xfrm>
            <a:off x="10324226" y="2121715"/>
            <a:ext cx="1951213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it-IT" sz="1400" b="1" dirty="0">
                <a:latin typeface="Calibri"/>
                <a:cs typeface="Calibri"/>
              </a:rPr>
              <a:t>Legge Calderoli</a:t>
            </a:r>
            <a:endParaRPr lang="it-IT" sz="1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11371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66809B23-EC40-425A-B89A-F9CE4F0631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custGeom>
            <a:avLst/>
            <a:gdLst>
              <a:gd name="connsiteX0" fmla="*/ 3 w 11647715"/>
              <a:gd name="connsiteY0" fmla="*/ 0 h 2634343"/>
              <a:gd name="connsiteX1" fmla="*/ 11647715 w 11647715"/>
              <a:gd name="connsiteY1" fmla="*/ 0 h 2634343"/>
              <a:gd name="connsiteX2" fmla="*/ 11647715 w 11647715"/>
              <a:gd name="connsiteY2" fmla="*/ 2634343 h 2634343"/>
              <a:gd name="connsiteX3" fmla="*/ 3 w 11647715"/>
              <a:gd name="connsiteY3" fmla="*/ 2634343 h 2634343"/>
              <a:gd name="connsiteX4" fmla="*/ 3 w 11647715"/>
              <a:gd name="connsiteY4" fmla="*/ 1533667 h 2634343"/>
              <a:gd name="connsiteX5" fmla="*/ 0 w 11647715"/>
              <a:gd name="connsiteY5" fmla="*/ 1533667 h 2634343"/>
              <a:gd name="connsiteX6" fmla="*/ 0 w 11647715"/>
              <a:gd name="connsiteY6" fmla="*/ 980400 h 2634343"/>
              <a:gd name="connsiteX7" fmla="*/ 3 w 11647715"/>
              <a:gd name="connsiteY7" fmla="*/ 980400 h 2634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647715" h="2634343">
                <a:moveTo>
                  <a:pt x="3" y="0"/>
                </a:moveTo>
                <a:lnTo>
                  <a:pt x="11647715" y="0"/>
                </a:lnTo>
                <a:lnTo>
                  <a:pt x="11647715" y="2634343"/>
                </a:lnTo>
                <a:lnTo>
                  <a:pt x="3" y="2634343"/>
                </a:lnTo>
                <a:lnTo>
                  <a:pt x="3" y="1533667"/>
                </a:lnTo>
                <a:lnTo>
                  <a:pt x="0" y="1533667"/>
                </a:lnTo>
                <a:lnTo>
                  <a:pt x="0" y="980400"/>
                </a:lnTo>
                <a:lnTo>
                  <a:pt x="3" y="98040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8" name="Freeform: Shape 17">
            <a:extLst>
              <a:ext uri="{FF2B5EF4-FFF2-40B4-BE49-F238E27FC236}">
                <a16:creationId xmlns:a16="http://schemas.microsoft.com/office/drawing/2014/main" id="{A601F395-3079-4179-84BA-6654D9F825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7"/>
            <a:ext cx="10905067" cy="5571066"/>
          </a:xfrm>
          <a:custGeom>
            <a:avLst/>
            <a:gdLst>
              <a:gd name="connsiteX0" fmla="*/ 0 w 8130198"/>
              <a:gd name="connsiteY0" fmla="*/ 0 h 6857999"/>
              <a:gd name="connsiteX1" fmla="*/ 7241014 w 8130198"/>
              <a:gd name="connsiteY1" fmla="*/ 0 h 6857999"/>
              <a:gd name="connsiteX2" fmla="*/ 8130198 w 8130198"/>
              <a:gd name="connsiteY2" fmla="*/ 0 h 6857999"/>
              <a:gd name="connsiteX3" fmla="*/ 8130198 w 8130198"/>
              <a:gd name="connsiteY3" fmla="*/ 6857999 h 6857999"/>
              <a:gd name="connsiteX4" fmla="*/ 0 w 8130198"/>
              <a:gd name="connsiteY4" fmla="*/ 6857999 h 6857999"/>
              <a:gd name="connsiteX5" fmla="*/ 0 w 8130198"/>
              <a:gd name="connsiteY5" fmla="*/ 63753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30198" h="6857999">
                <a:moveTo>
                  <a:pt x="0" y="0"/>
                </a:moveTo>
                <a:lnTo>
                  <a:pt x="7241014" y="0"/>
                </a:lnTo>
                <a:lnTo>
                  <a:pt x="8130198" y="0"/>
                </a:lnTo>
                <a:lnTo>
                  <a:pt x="8130198" y="6857999"/>
                </a:lnTo>
                <a:lnTo>
                  <a:pt x="0" y="6857999"/>
                </a:lnTo>
                <a:lnTo>
                  <a:pt x="0" y="6375361"/>
                </a:lnTo>
                <a:close/>
              </a:path>
            </a:pathLst>
          </a:custGeom>
          <a:ln w="50800" cap="sq">
            <a:solidFill>
              <a:srgbClr val="7F7F7F"/>
            </a:solidFill>
            <a:miter lim="800000"/>
          </a:ln>
          <a:effectLst>
            <a:outerShdw blurRad="101600" dist="152400" dir="4380000" algn="t" rotWithShape="0">
              <a:prstClr val="black">
                <a:alpha val="43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olo 8">
            <a:extLst>
              <a:ext uri="{FF2B5EF4-FFF2-40B4-BE49-F238E27FC236}">
                <a16:creationId xmlns:a16="http://schemas.microsoft.com/office/drawing/2014/main" id="{ED25B2B1-162A-5A1D-305A-56FF7C83D5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1061660"/>
            <a:ext cx="9618133" cy="1043108"/>
          </a:xfrm>
        </p:spPr>
        <p:txBody>
          <a:bodyPr>
            <a:normAutofit/>
          </a:bodyPr>
          <a:lstStyle/>
          <a:p>
            <a:pPr algn="ctr"/>
            <a:r>
              <a:rPr lang="it-IT" sz="3400"/>
              <a:t>Cosa dICE L’art. 116, terzo comma, della Costituzione</a:t>
            </a:r>
          </a:p>
        </p:txBody>
      </p:sp>
      <p:sp>
        <p:nvSpPr>
          <p:cNvPr id="10" name="Segnaposto contenuto 9">
            <a:extLst>
              <a:ext uri="{FF2B5EF4-FFF2-40B4-BE49-F238E27FC236}">
                <a16:creationId xmlns:a16="http://schemas.microsoft.com/office/drawing/2014/main" id="{0E32DBD2-FB47-7644-FC70-9B4EDC1D804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86933" y="2226681"/>
            <a:ext cx="9618133" cy="358629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it-IT" sz="1700" i="1" cap="none">
              <a:solidFill>
                <a:schemeClr val="tx1">
                  <a:lumMod val="85000"/>
                  <a:lumOff val="15000"/>
                </a:schemeClr>
              </a:solidFill>
              <a:latin typeface="Calibri"/>
              <a:cs typeface="Calibri"/>
            </a:endParaRPr>
          </a:p>
          <a:p>
            <a:pPr marL="0" indent="0">
              <a:buNone/>
            </a:pPr>
            <a:r>
              <a:rPr lang="it-IT" sz="1700" i="1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"/>
              </a:rPr>
              <a:t>«Ulteriori forme e condizioni particolari di autonomia, </a:t>
            </a:r>
            <a:r>
              <a:rPr lang="it-IT" sz="1700" i="1" u="sng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"/>
              </a:rPr>
              <a:t>concernenti le materie </a:t>
            </a:r>
            <a:r>
              <a:rPr lang="it-IT" sz="1700" i="1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"/>
              </a:rPr>
              <a:t>di cui al </a:t>
            </a:r>
            <a:r>
              <a:rPr lang="it-IT" sz="1700" i="1" u="sng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"/>
              </a:rPr>
              <a:t>terzo comma dell'articolo 117 </a:t>
            </a:r>
            <a:r>
              <a:rPr lang="it-IT" sz="1700" i="1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"/>
              </a:rPr>
              <a:t>e le materie indicate dal </a:t>
            </a:r>
            <a:r>
              <a:rPr lang="it-IT" sz="1700" i="1" u="sng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"/>
              </a:rPr>
              <a:t>secondo comma </a:t>
            </a:r>
            <a:r>
              <a:rPr lang="it-IT" sz="1700" i="1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"/>
              </a:rPr>
              <a:t>del medesimo articolo alle lettere l), limitatamente all'organizzazione della giustizia di pace, n) e s), possono essere attribuite ad altre regioni, con legge dello stato, su iniziativa della regione interessata, sentiti gli enti locali</a:t>
            </a:r>
            <a:r>
              <a:rPr lang="it-IT" sz="1700" i="1" u="sng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"/>
              </a:rPr>
              <a:t>, nel rispetto dei princìpi di cui all'articolo 119</a:t>
            </a:r>
            <a:r>
              <a:rPr lang="it-IT" sz="1700" i="1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"/>
              </a:rPr>
              <a:t>. La legge è approvata dalle camere a maggioranza assoluta dei componenti, sulla base di </a:t>
            </a:r>
            <a:r>
              <a:rPr lang="it-IT" sz="1700" i="1" u="sng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"/>
              </a:rPr>
              <a:t>intesa fra lo stato e la regione interessata</a:t>
            </a:r>
            <a:r>
              <a:rPr lang="it-IT" sz="1700" i="1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"/>
              </a:rPr>
              <a:t>.»</a:t>
            </a:r>
            <a:endParaRPr lang="it-IT" sz="1700" dirty="0">
              <a:solidFill>
                <a:schemeClr val="tx1">
                  <a:lumMod val="85000"/>
                  <a:lumOff val="15000"/>
                </a:schemeClr>
              </a:solidFill>
              <a:latin typeface="Arial Nova"/>
              <a:ea typeface="Cambria"/>
              <a:cs typeface="Calibri"/>
            </a:endParaRPr>
          </a:p>
          <a:p>
            <a:pPr marL="0" indent="0">
              <a:buNone/>
            </a:pPr>
            <a:endParaRPr lang="it-IT" sz="1700" i="1" cap="none">
              <a:solidFill>
                <a:schemeClr val="tx1">
                  <a:lumMod val="85000"/>
                  <a:lumOff val="15000"/>
                </a:schemeClr>
              </a:solidFill>
              <a:latin typeface="Arial Nova"/>
              <a:ea typeface="Cambria"/>
              <a:cs typeface="Calibri"/>
            </a:endParaRPr>
          </a:p>
          <a:p>
            <a:pPr algn="ctr">
              <a:buNone/>
            </a:pPr>
            <a:r>
              <a:rPr lang="it-IT" sz="17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+mn-lt"/>
                <a:cs typeface="+mn-lt"/>
              </a:rPr>
              <a:t>L'autonomia differenziata ovviamente</a:t>
            </a:r>
            <a:r>
              <a:rPr lang="it-IT" sz="1700" u="sng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+mn-lt"/>
                <a:cs typeface="+mn-lt"/>
              </a:rPr>
              <a:t> non riguarda le materie "residuali"</a:t>
            </a:r>
            <a:r>
              <a:rPr lang="it-IT" sz="17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+mn-lt"/>
                <a:cs typeface="+mn-lt"/>
              </a:rPr>
              <a:t>, cioè quelle di competenza esclusiva regionale</a:t>
            </a:r>
          </a:p>
        </p:txBody>
      </p:sp>
      <p:pic>
        <p:nvPicPr>
          <p:cNvPr id="11" name="Immagine 10">
            <a:extLst>
              <a:ext uri="{FF2B5EF4-FFF2-40B4-BE49-F238E27FC236}">
                <a16:creationId xmlns:a16="http://schemas.microsoft.com/office/drawing/2014/main" id="{12B427D7-B7FA-8B17-2D7E-4E8A8066A8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402" y="733478"/>
            <a:ext cx="499174" cy="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2786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4">
            <a:extLst>
              <a:ext uri="{FF2B5EF4-FFF2-40B4-BE49-F238E27FC236}">
                <a16:creationId xmlns:a16="http://schemas.microsoft.com/office/drawing/2014/main" id="{66809B23-EC40-425A-B89A-F9CE4F0631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custGeom>
            <a:avLst/>
            <a:gdLst>
              <a:gd name="connsiteX0" fmla="*/ 3 w 11647715"/>
              <a:gd name="connsiteY0" fmla="*/ 0 h 2634343"/>
              <a:gd name="connsiteX1" fmla="*/ 11647715 w 11647715"/>
              <a:gd name="connsiteY1" fmla="*/ 0 h 2634343"/>
              <a:gd name="connsiteX2" fmla="*/ 11647715 w 11647715"/>
              <a:gd name="connsiteY2" fmla="*/ 2634343 h 2634343"/>
              <a:gd name="connsiteX3" fmla="*/ 3 w 11647715"/>
              <a:gd name="connsiteY3" fmla="*/ 2634343 h 2634343"/>
              <a:gd name="connsiteX4" fmla="*/ 3 w 11647715"/>
              <a:gd name="connsiteY4" fmla="*/ 1533667 h 2634343"/>
              <a:gd name="connsiteX5" fmla="*/ 0 w 11647715"/>
              <a:gd name="connsiteY5" fmla="*/ 1533667 h 2634343"/>
              <a:gd name="connsiteX6" fmla="*/ 0 w 11647715"/>
              <a:gd name="connsiteY6" fmla="*/ 980400 h 2634343"/>
              <a:gd name="connsiteX7" fmla="*/ 3 w 11647715"/>
              <a:gd name="connsiteY7" fmla="*/ 980400 h 2634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647715" h="2634343">
                <a:moveTo>
                  <a:pt x="3" y="0"/>
                </a:moveTo>
                <a:lnTo>
                  <a:pt x="11647715" y="0"/>
                </a:lnTo>
                <a:lnTo>
                  <a:pt x="11647715" y="2634343"/>
                </a:lnTo>
                <a:lnTo>
                  <a:pt x="3" y="2634343"/>
                </a:lnTo>
                <a:lnTo>
                  <a:pt x="3" y="1533667"/>
                </a:lnTo>
                <a:lnTo>
                  <a:pt x="0" y="1533667"/>
                </a:lnTo>
                <a:lnTo>
                  <a:pt x="0" y="980400"/>
                </a:lnTo>
                <a:lnTo>
                  <a:pt x="3" y="98040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4" name="Freeform: Shape 16">
            <a:extLst>
              <a:ext uri="{FF2B5EF4-FFF2-40B4-BE49-F238E27FC236}">
                <a16:creationId xmlns:a16="http://schemas.microsoft.com/office/drawing/2014/main" id="{A601F395-3079-4179-84BA-6654D9F825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7"/>
            <a:ext cx="10905067" cy="5571066"/>
          </a:xfrm>
          <a:custGeom>
            <a:avLst/>
            <a:gdLst>
              <a:gd name="connsiteX0" fmla="*/ 0 w 8130198"/>
              <a:gd name="connsiteY0" fmla="*/ 0 h 6857999"/>
              <a:gd name="connsiteX1" fmla="*/ 7241014 w 8130198"/>
              <a:gd name="connsiteY1" fmla="*/ 0 h 6857999"/>
              <a:gd name="connsiteX2" fmla="*/ 8130198 w 8130198"/>
              <a:gd name="connsiteY2" fmla="*/ 0 h 6857999"/>
              <a:gd name="connsiteX3" fmla="*/ 8130198 w 8130198"/>
              <a:gd name="connsiteY3" fmla="*/ 6857999 h 6857999"/>
              <a:gd name="connsiteX4" fmla="*/ 0 w 8130198"/>
              <a:gd name="connsiteY4" fmla="*/ 6857999 h 6857999"/>
              <a:gd name="connsiteX5" fmla="*/ 0 w 8130198"/>
              <a:gd name="connsiteY5" fmla="*/ 63753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30198" h="6857999">
                <a:moveTo>
                  <a:pt x="0" y="0"/>
                </a:moveTo>
                <a:lnTo>
                  <a:pt x="7241014" y="0"/>
                </a:lnTo>
                <a:lnTo>
                  <a:pt x="8130198" y="0"/>
                </a:lnTo>
                <a:lnTo>
                  <a:pt x="8130198" y="6857999"/>
                </a:lnTo>
                <a:lnTo>
                  <a:pt x="0" y="6857999"/>
                </a:lnTo>
                <a:lnTo>
                  <a:pt x="0" y="6375361"/>
                </a:lnTo>
                <a:close/>
              </a:path>
            </a:pathLst>
          </a:custGeom>
          <a:ln w="50800" cap="sq">
            <a:solidFill>
              <a:srgbClr val="7F7F7F"/>
            </a:solidFill>
            <a:miter lim="800000"/>
          </a:ln>
          <a:effectLst>
            <a:outerShdw blurRad="101600" dist="152400" dir="4380000" algn="t" rotWithShape="0">
              <a:prstClr val="black">
                <a:alpha val="43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olo 4">
            <a:extLst>
              <a:ext uri="{FF2B5EF4-FFF2-40B4-BE49-F238E27FC236}">
                <a16:creationId xmlns:a16="http://schemas.microsoft.com/office/drawing/2014/main" id="{01E1E4EE-5345-4084-F2B0-56E600615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1061660"/>
            <a:ext cx="9618133" cy="1043108"/>
          </a:xfrm>
        </p:spPr>
        <p:txBody>
          <a:bodyPr>
            <a:normAutofit/>
          </a:bodyPr>
          <a:lstStyle/>
          <a:p>
            <a:pPr algn="ctr"/>
            <a:r>
              <a:rPr lang="it-IT" sz="4800"/>
              <a:t>Di Quali competenze parliamo? 1/3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262051CD-74D0-B05E-C9FB-8D777AECC008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1287463" y="2227263"/>
            <a:ext cx="9617075" cy="12034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</a:rPr>
              <a:t>Le tre competenze </a:t>
            </a:r>
            <a:r>
              <a:rPr lang="it-IT" sz="18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</a:rPr>
              <a:t>esclusive</a:t>
            </a:r>
            <a:r>
              <a:rPr lang="it-IT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</a:rPr>
              <a:t> statali indicate al secondo comma dell'art. 117 della costituzione</a:t>
            </a:r>
            <a:endParaRPr lang="it-IT" sz="1800" b="1" dirty="0">
              <a:solidFill>
                <a:schemeClr val="tx1">
                  <a:lumMod val="85000"/>
                  <a:lumOff val="15000"/>
                </a:schemeClr>
              </a:solidFill>
              <a:latin typeface="Arial Nova"/>
            </a:endParaRPr>
          </a:p>
          <a:p>
            <a:pPr marL="0" indent="0" algn="ctr">
              <a:buNone/>
            </a:pPr>
            <a:r>
              <a:rPr lang="it-IT" sz="18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"/>
              </a:rPr>
              <a:t>Sono le materie su cui spetta allo Stato la determinazione delle norme</a:t>
            </a:r>
            <a:endParaRPr lang="it-IT" sz="1800" i="1" cap="none" dirty="0">
              <a:solidFill>
                <a:schemeClr val="tx1">
                  <a:lumMod val="85000"/>
                  <a:lumOff val="15000"/>
                </a:schemeClr>
              </a:solidFill>
              <a:latin typeface="Arial Nova"/>
              <a:ea typeface="Cambria"/>
              <a:cs typeface="Calibri"/>
            </a:endParaRPr>
          </a:p>
        </p:txBody>
      </p:sp>
      <p:pic>
        <p:nvPicPr>
          <p:cNvPr id="10" name="Immagine 9">
            <a:extLst>
              <a:ext uri="{FF2B5EF4-FFF2-40B4-BE49-F238E27FC236}">
                <a16:creationId xmlns:a16="http://schemas.microsoft.com/office/drawing/2014/main" id="{15F9E3DE-D8F7-21AA-554B-F097A1F0FE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783" y="726733"/>
            <a:ext cx="499915" cy="670618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748F6FE9-6AE3-513A-9B20-4B9588B5EE91}"/>
              </a:ext>
            </a:extLst>
          </p:cNvPr>
          <p:cNvSpPr txBox="1"/>
          <p:nvPr/>
        </p:nvSpPr>
        <p:spPr>
          <a:xfrm>
            <a:off x="1360039" y="3687218"/>
            <a:ext cx="9565609" cy="162300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lnSpc>
                <a:spcPct val="120000"/>
              </a:lnSpc>
              <a:spcBef>
                <a:spcPts val="1000"/>
              </a:spcBef>
              <a:buFont typeface="Arial"/>
              <a:buChar char="•"/>
            </a:pPr>
            <a:r>
              <a:rPr lang="it-IT" i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l) organizzazione della giustizia di pace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rial"/>
              <a:cs typeface="Arial"/>
            </a:endParaRPr>
          </a:p>
          <a:p>
            <a:pPr marL="285750" indent="-285750">
              <a:lnSpc>
                <a:spcPct val="120000"/>
              </a:lnSpc>
              <a:spcBef>
                <a:spcPts val="1000"/>
              </a:spcBef>
              <a:buFont typeface="Arial"/>
              <a:buChar char="•"/>
            </a:pPr>
            <a:r>
              <a:rPr lang="it-IT" i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n) norme generali sull’istruzione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rial"/>
              <a:cs typeface="Arial"/>
            </a:endParaRPr>
          </a:p>
          <a:p>
            <a:pPr marL="285750" indent="-285750">
              <a:lnSpc>
                <a:spcPct val="120000"/>
              </a:lnSpc>
              <a:spcBef>
                <a:spcPts val="1000"/>
              </a:spcBef>
              <a:buFont typeface="Arial"/>
              <a:buChar char="•"/>
            </a:pPr>
            <a:r>
              <a:rPr lang="it-IT" i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s) tutela dell’ambiente, dell’ecosistema e dei beni culturali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rial"/>
              <a:cs typeface="Arial"/>
            </a:endParaRPr>
          </a:p>
          <a:p>
            <a:pPr algn="l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90176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66809B23-EC40-425A-B89A-F9CE4F0631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custGeom>
            <a:avLst/>
            <a:gdLst>
              <a:gd name="connsiteX0" fmla="*/ 3 w 11647715"/>
              <a:gd name="connsiteY0" fmla="*/ 0 h 2634343"/>
              <a:gd name="connsiteX1" fmla="*/ 11647715 w 11647715"/>
              <a:gd name="connsiteY1" fmla="*/ 0 h 2634343"/>
              <a:gd name="connsiteX2" fmla="*/ 11647715 w 11647715"/>
              <a:gd name="connsiteY2" fmla="*/ 2634343 h 2634343"/>
              <a:gd name="connsiteX3" fmla="*/ 3 w 11647715"/>
              <a:gd name="connsiteY3" fmla="*/ 2634343 h 2634343"/>
              <a:gd name="connsiteX4" fmla="*/ 3 w 11647715"/>
              <a:gd name="connsiteY4" fmla="*/ 1533667 h 2634343"/>
              <a:gd name="connsiteX5" fmla="*/ 0 w 11647715"/>
              <a:gd name="connsiteY5" fmla="*/ 1533667 h 2634343"/>
              <a:gd name="connsiteX6" fmla="*/ 0 w 11647715"/>
              <a:gd name="connsiteY6" fmla="*/ 980400 h 2634343"/>
              <a:gd name="connsiteX7" fmla="*/ 3 w 11647715"/>
              <a:gd name="connsiteY7" fmla="*/ 980400 h 2634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647715" h="2634343">
                <a:moveTo>
                  <a:pt x="3" y="0"/>
                </a:moveTo>
                <a:lnTo>
                  <a:pt x="11647715" y="0"/>
                </a:lnTo>
                <a:lnTo>
                  <a:pt x="11647715" y="2634343"/>
                </a:lnTo>
                <a:lnTo>
                  <a:pt x="3" y="2634343"/>
                </a:lnTo>
                <a:lnTo>
                  <a:pt x="3" y="1533667"/>
                </a:lnTo>
                <a:lnTo>
                  <a:pt x="0" y="1533667"/>
                </a:lnTo>
                <a:lnTo>
                  <a:pt x="0" y="980400"/>
                </a:lnTo>
                <a:lnTo>
                  <a:pt x="3" y="98040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7" name="Freeform: Shape 16">
            <a:extLst>
              <a:ext uri="{FF2B5EF4-FFF2-40B4-BE49-F238E27FC236}">
                <a16:creationId xmlns:a16="http://schemas.microsoft.com/office/drawing/2014/main" id="{A601F395-3079-4179-84BA-6654D9F825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7"/>
            <a:ext cx="10905067" cy="5571066"/>
          </a:xfrm>
          <a:custGeom>
            <a:avLst/>
            <a:gdLst>
              <a:gd name="connsiteX0" fmla="*/ 0 w 8130198"/>
              <a:gd name="connsiteY0" fmla="*/ 0 h 6857999"/>
              <a:gd name="connsiteX1" fmla="*/ 7241014 w 8130198"/>
              <a:gd name="connsiteY1" fmla="*/ 0 h 6857999"/>
              <a:gd name="connsiteX2" fmla="*/ 8130198 w 8130198"/>
              <a:gd name="connsiteY2" fmla="*/ 0 h 6857999"/>
              <a:gd name="connsiteX3" fmla="*/ 8130198 w 8130198"/>
              <a:gd name="connsiteY3" fmla="*/ 6857999 h 6857999"/>
              <a:gd name="connsiteX4" fmla="*/ 0 w 8130198"/>
              <a:gd name="connsiteY4" fmla="*/ 6857999 h 6857999"/>
              <a:gd name="connsiteX5" fmla="*/ 0 w 8130198"/>
              <a:gd name="connsiteY5" fmla="*/ 63753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30198" h="6857999">
                <a:moveTo>
                  <a:pt x="0" y="0"/>
                </a:moveTo>
                <a:lnTo>
                  <a:pt x="7241014" y="0"/>
                </a:lnTo>
                <a:lnTo>
                  <a:pt x="8130198" y="0"/>
                </a:lnTo>
                <a:lnTo>
                  <a:pt x="8130198" y="6857999"/>
                </a:lnTo>
                <a:lnTo>
                  <a:pt x="0" y="6857999"/>
                </a:lnTo>
                <a:lnTo>
                  <a:pt x="0" y="6375361"/>
                </a:lnTo>
                <a:close/>
              </a:path>
            </a:pathLst>
          </a:custGeom>
          <a:ln w="50800" cap="sq">
            <a:solidFill>
              <a:srgbClr val="7F7F7F"/>
            </a:solidFill>
            <a:miter lim="800000"/>
          </a:ln>
          <a:effectLst>
            <a:outerShdw blurRad="101600" dist="152400" dir="4380000" algn="t" rotWithShape="0">
              <a:prstClr val="black">
                <a:alpha val="43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olo 4">
            <a:extLst>
              <a:ext uri="{FF2B5EF4-FFF2-40B4-BE49-F238E27FC236}">
                <a16:creationId xmlns:a16="http://schemas.microsoft.com/office/drawing/2014/main" id="{01E1E4EE-5345-4084-F2B0-56E600615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1061660"/>
            <a:ext cx="9618133" cy="1043108"/>
          </a:xfrm>
        </p:spPr>
        <p:txBody>
          <a:bodyPr>
            <a:normAutofit/>
          </a:bodyPr>
          <a:lstStyle/>
          <a:p>
            <a:pPr algn="ctr"/>
            <a:r>
              <a:rPr lang="it-IT" sz="4800"/>
              <a:t>Di Quali competenze parliamo? 2/3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262051CD-74D0-B05E-C9FB-8D777AECC008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1287463" y="2227263"/>
            <a:ext cx="9617075" cy="3586162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it-IT" sz="1400" b="1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</a:rPr>
              <a:t>Le competenze </a:t>
            </a:r>
            <a:r>
              <a:rPr lang="it-IT" sz="1400" b="1" u="sng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</a:rPr>
              <a:t>concorrenti</a:t>
            </a:r>
            <a:r>
              <a:rPr lang="it-IT" sz="1400" b="1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</a:rPr>
              <a:t> tra stato e regioni indicate al terzo comma dell'art. 117 della costituzione</a:t>
            </a:r>
            <a:endParaRPr lang="it-IT" sz="1400">
              <a:solidFill>
                <a:schemeClr val="tx1">
                  <a:lumMod val="85000"/>
                  <a:lumOff val="15000"/>
                </a:schemeClr>
              </a:solidFill>
              <a:latin typeface="Arial Nova"/>
              <a:ea typeface="Cambria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it-IT" sz="1400" i="1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"/>
              </a:rPr>
              <a:t>Sono le materie su cui la potestà legislativa spetta alle Regioni nei LIMITI e nel rispetto dei principi fondamentali sanciti dallo Stato</a:t>
            </a:r>
            <a:endParaRPr lang="it-IT" sz="1400">
              <a:solidFill>
                <a:schemeClr val="tx1">
                  <a:lumMod val="85000"/>
                  <a:lumOff val="15000"/>
                </a:schemeClr>
              </a:solidFill>
              <a:latin typeface="Arial Nova"/>
              <a:ea typeface="Cambria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it-IT" sz="1400" i="1" cap="none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Rapporti internazionali e con l'Unione europea delle Regioni; commercio con l'estero; tutela e sicurezza del lavoro; istruzione, salva l'autonomia delle istituzioni scolastiche e con esclusione della istruzione e della formazione professionale; professioni; ricerca scientifica e tecnologica e sostegno all'innovazione per i settori produttivi; tutela della salute; alimentazione; ordinamento sportivo; protezione civile; governo del territorio; porti e aeroporti civili; grandi reti di trasporto e di navigazione; ordinamento della comunicazione; produzione, trasporto e distribuzione nazionale dell'energia; previdenza complementare e integrativa; coordinamento della finanza pubblica e del sistema tributario; valorizzazione dei beni culturali e ambientali e promozione e organizzazione di attività culturali; casse di risparmio, casse rurali, aziende di credito a carattere regionale; enti di credito fondiario e agrario a carattere regionale.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it-IT" sz="1400" cap="none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SI SUPERANO I LIMITI POSTI DAL RISPETTO DEI PRINCIPI COMUNI</a:t>
            </a:r>
          </a:p>
        </p:txBody>
      </p:sp>
      <p:pic>
        <p:nvPicPr>
          <p:cNvPr id="10" name="Immagine 9">
            <a:extLst>
              <a:ext uri="{FF2B5EF4-FFF2-40B4-BE49-F238E27FC236}">
                <a16:creationId xmlns:a16="http://schemas.microsoft.com/office/drawing/2014/main" id="{15F9E3DE-D8F7-21AA-554B-F097A1F0FE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783" y="726733"/>
            <a:ext cx="499915" cy="670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116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66809B23-EC40-425A-B89A-F9CE4F0631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custGeom>
            <a:avLst/>
            <a:gdLst>
              <a:gd name="connsiteX0" fmla="*/ 3 w 11647715"/>
              <a:gd name="connsiteY0" fmla="*/ 0 h 2634343"/>
              <a:gd name="connsiteX1" fmla="*/ 11647715 w 11647715"/>
              <a:gd name="connsiteY1" fmla="*/ 0 h 2634343"/>
              <a:gd name="connsiteX2" fmla="*/ 11647715 w 11647715"/>
              <a:gd name="connsiteY2" fmla="*/ 2634343 h 2634343"/>
              <a:gd name="connsiteX3" fmla="*/ 3 w 11647715"/>
              <a:gd name="connsiteY3" fmla="*/ 2634343 h 2634343"/>
              <a:gd name="connsiteX4" fmla="*/ 3 w 11647715"/>
              <a:gd name="connsiteY4" fmla="*/ 1533667 h 2634343"/>
              <a:gd name="connsiteX5" fmla="*/ 0 w 11647715"/>
              <a:gd name="connsiteY5" fmla="*/ 1533667 h 2634343"/>
              <a:gd name="connsiteX6" fmla="*/ 0 w 11647715"/>
              <a:gd name="connsiteY6" fmla="*/ 980400 h 2634343"/>
              <a:gd name="connsiteX7" fmla="*/ 3 w 11647715"/>
              <a:gd name="connsiteY7" fmla="*/ 980400 h 2634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647715" h="2634343">
                <a:moveTo>
                  <a:pt x="3" y="0"/>
                </a:moveTo>
                <a:lnTo>
                  <a:pt x="11647715" y="0"/>
                </a:lnTo>
                <a:lnTo>
                  <a:pt x="11647715" y="2634343"/>
                </a:lnTo>
                <a:lnTo>
                  <a:pt x="3" y="2634343"/>
                </a:lnTo>
                <a:lnTo>
                  <a:pt x="3" y="1533667"/>
                </a:lnTo>
                <a:lnTo>
                  <a:pt x="0" y="1533667"/>
                </a:lnTo>
                <a:lnTo>
                  <a:pt x="0" y="980400"/>
                </a:lnTo>
                <a:lnTo>
                  <a:pt x="3" y="98040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22" name="Freeform: Shape 21">
            <a:extLst>
              <a:ext uri="{FF2B5EF4-FFF2-40B4-BE49-F238E27FC236}">
                <a16:creationId xmlns:a16="http://schemas.microsoft.com/office/drawing/2014/main" id="{A601F395-3079-4179-84BA-6654D9F825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7"/>
            <a:ext cx="10905067" cy="5571066"/>
          </a:xfrm>
          <a:custGeom>
            <a:avLst/>
            <a:gdLst>
              <a:gd name="connsiteX0" fmla="*/ 0 w 8130198"/>
              <a:gd name="connsiteY0" fmla="*/ 0 h 6857999"/>
              <a:gd name="connsiteX1" fmla="*/ 7241014 w 8130198"/>
              <a:gd name="connsiteY1" fmla="*/ 0 h 6857999"/>
              <a:gd name="connsiteX2" fmla="*/ 8130198 w 8130198"/>
              <a:gd name="connsiteY2" fmla="*/ 0 h 6857999"/>
              <a:gd name="connsiteX3" fmla="*/ 8130198 w 8130198"/>
              <a:gd name="connsiteY3" fmla="*/ 6857999 h 6857999"/>
              <a:gd name="connsiteX4" fmla="*/ 0 w 8130198"/>
              <a:gd name="connsiteY4" fmla="*/ 6857999 h 6857999"/>
              <a:gd name="connsiteX5" fmla="*/ 0 w 8130198"/>
              <a:gd name="connsiteY5" fmla="*/ 63753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30198" h="6857999">
                <a:moveTo>
                  <a:pt x="0" y="0"/>
                </a:moveTo>
                <a:lnTo>
                  <a:pt x="7241014" y="0"/>
                </a:lnTo>
                <a:lnTo>
                  <a:pt x="8130198" y="0"/>
                </a:lnTo>
                <a:lnTo>
                  <a:pt x="8130198" y="6857999"/>
                </a:lnTo>
                <a:lnTo>
                  <a:pt x="0" y="6857999"/>
                </a:lnTo>
                <a:lnTo>
                  <a:pt x="0" y="6375361"/>
                </a:lnTo>
                <a:close/>
              </a:path>
            </a:pathLst>
          </a:custGeom>
          <a:ln w="50800" cap="sq">
            <a:solidFill>
              <a:srgbClr val="7F7F7F"/>
            </a:solidFill>
            <a:miter lim="800000"/>
          </a:ln>
          <a:effectLst>
            <a:outerShdw blurRad="101600" dist="152400" dir="4380000" algn="t" rotWithShape="0">
              <a:prstClr val="black">
                <a:alpha val="43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olo 4">
            <a:extLst>
              <a:ext uri="{FF2B5EF4-FFF2-40B4-BE49-F238E27FC236}">
                <a16:creationId xmlns:a16="http://schemas.microsoft.com/office/drawing/2014/main" id="{01E1E4EE-5345-4084-F2B0-56E600615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1061660"/>
            <a:ext cx="9618133" cy="1043108"/>
          </a:xfrm>
        </p:spPr>
        <p:txBody>
          <a:bodyPr>
            <a:normAutofit/>
          </a:bodyPr>
          <a:lstStyle/>
          <a:p>
            <a:pPr algn="ctr"/>
            <a:r>
              <a:rPr lang="it-IT" sz="4800"/>
              <a:t>Di Quali competenze parliamo? 3/3</a:t>
            </a:r>
          </a:p>
        </p:txBody>
      </p:sp>
      <p:sp>
        <p:nvSpPr>
          <p:cNvPr id="15" name="Segnaposto testo 14">
            <a:extLst>
              <a:ext uri="{FF2B5EF4-FFF2-40B4-BE49-F238E27FC236}">
                <a16:creationId xmlns:a16="http://schemas.microsoft.com/office/drawing/2014/main" id="{25EA911F-D4ED-0E6F-55E7-028C6DB0A8A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86933" y="2226681"/>
            <a:ext cx="9618133" cy="35862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1800" b="1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"/>
              </a:rPr>
              <a:t>LE COMPETENZE "RESIDUALI" INDICATE AL QUARTO COMMA DELL'ART. 117 DELLA COSTITUZIONE</a:t>
            </a:r>
          </a:p>
          <a:p>
            <a:pPr marL="0" indent="0">
              <a:buNone/>
            </a:pPr>
            <a:r>
              <a:rPr lang="it-IT" sz="1800" cap="none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"/>
              </a:rPr>
              <a:t>SONO LE MATERIE GIÀ OGGI DI COMPETENZA ESCLUSIVA REGIONALE, CHE NON POSSONO DIVENIRE OGGETTO DI RICONOSCIMENTO DI ULTERIORE AUTONOMIA IN APPLICAZIONE DELL'ART. 116, terzo comma, e che – quindi – non sono soggette al vincolo dei LEP previsto dalla legge Calderoli</a:t>
            </a:r>
          </a:p>
          <a:p>
            <a:pPr marL="0" indent="0">
              <a:buNone/>
            </a:pPr>
            <a:r>
              <a:rPr lang="it-IT" sz="1800" i="1" cap="none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"/>
              </a:rPr>
              <a:t>Sono, ad esempio,: assistenza sociale, politiche abitative, formazione professionale che continueranno ad essere differenziate in assenza di normative generali (lep, leggi di principio...)</a:t>
            </a:r>
            <a:endParaRPr lang="en-US" sz="1800" cap="none">
              <a:solidFill>
                <a:schemeClr val="tx1">
                  <a:lumMod val="85000"/>
                  <a:lumOff val="15000"/>
                </a:schemeClr>
              </a:solidFill>
              <a:latin typeface="Arial Nova"/>
              <a:ea typeface="Cambria"/>
              <a:cs typeface="Calibri"/>
            </a:endParaRPr>
          </a:p>
          <a:p>
            <a:endParaRPr lang="it-IT" sz="1800">
              <a:solidFill>
                <a:schemeClr val="tx1">
                  <a:lumMod val="85000"/>
                  <a:lumOff val="15000"/>
                </a:schemeClr>
              </a:solidFill>
              <a:latin typeface="Cambria"/>
              <a:ea typeface="Cambria"/>
            </a:endParaRPr>
          </a:p>
        </p:txBody>
      </p:sp>
      <p:pic>
        <p:nvPicPr>
          <p:cNvPr id="10" name="Immagine 9">
            <a:extLst>
              <a:ext uri="{FF2B5EF4-FFF2-40B4-BE49-F238E27FC236}">
                <a16:creationId xmlns:a16="http://schemas.microsoft.com/office/drawing/2014/main" id="{15F9E3DE-D8F7-21AA-554B-F097A1F0FE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783" y="726733"/>
            <a:ext cx="499915" cy="670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543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6809B23-EC40-425A-B89A-F9CE4F0631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custGeom>
            <a:avLst/>
            <a:gdLst>
              <a:gd name="connsiteX0" fmla="*/ 3 w 11647715"/>
              <a:gd name="connsiteY0" fmla="*/ 0 h 2634343"/>
              <a:gd name="connsiteX1" fmla="*/ 11647715 w 11647715"/>
              <a:gd name="connsiteY1" fmla="*/ 0 h 2634343"/>
              <a:gd name="connsiteX2" fmla="*/ 11647715 w 11647715"/>
              <a:gd name="connsiteY2" fmla="*/ 2634343 h 2634343"/>
              <a:gd name="connsiteX3" fmla="*/ 3 w 11647715"/>
              <a:gd name="connsiteY3" fmla="*/ 2634343 h 2634343"/>
              <a:gd name="connsiteX4" fmla="*/ 3 w 11647715"/>
              <a:gd name="connsiteY4" fmla="*/ 1533667 h 2634343"/>
              <a:gd name="connsiteX5" fmla="*/ 0 w 11647715"/>
              <a:gd name="connsiteY5" fmla="*/ 1533667 h 2634343"/>
              <a:gd name="connsiteX6" fmla="*/ 0 w 11647715"/>
              <a:gd name="connsiteY6" fmla="*/ 980400 h 2634343"/>
              <a:gd name="connsiteX7" fmla="*/ 3 w 11647715"/>
              <a:gd name="connsiteY7" fmla="*/ 980400 h 2634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647715" h="2634343">
                <a:moveTo>
                  <a:pt x="3" y="0"/>
                </a:moveTo>
                <a:lnTo>
                  <a:pt x="11647715" y="0"/>
                </a:lnTo>
                <a:lnTo>
                  <a:pt x="11647715" y="2634343"/>
                </a:lnTo>
                <a:lnTo>
                  <a:pt x="3" y="2634343"/>
                </a:lnTo>
                <a:lnTo>
                  <a:pt x="3" y="1533667"/>
                </a:lnTo>
                <a:lnTo>
                  <a:pt x="0" y="1533667"/>
                </a:lnTo>
                <a:lnTo>
                  <a:pt x="0" y="980400"/>
                </a:lnTo>
                <a:lnTo>
                  <a:pt x="3" y="98040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A601F395-3079-4179-84BA-6654D9F825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7"/>
            <a:ext cx="10905067" cy="5571066"/>
          </a:xfrm>
          <a:custGeom>
            <a:avLst/>
            <a:gdLst>
              <a:gd name="connsiteX0" fmla="*/ 0 w 8130198"/>
              <a:gd name="connsiteY0" fmla="*/ 0 h 6857999"/>
              <a:gd name="connsiteX1" fmla="*/ 7241014 w 8130198"/>
              <a:gd name="connsiteY1" fmla="*/ 0 h 6857999"/>
              <a:gd name="connsiteX2" fmla="*/ 8130198 w 8130198"/>
              <a:gd name="connsiteY2" fmla="*/ 0 h 6857999"/>
              <a:gd name="connsiteX3" fmla="*/ 8130198 w 8130198"/>
              <a:gd name="connsiteY3" fmla="*/ 6857999 h 6857999"/>
              <a:gd name="connsiteX4" fmla="*/ 0 w 8130198"/>
              <a:gd name="connsiteY4" fmla="*/ 6857999 h 6857999"/>
              <a:gd name="connsiteX5" fmla="*/ 0 w 8130198"/>
              <a:gd name="connsiteY5" fmla="*/ 63753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30198" h="6857999">
                <a:moveTo>
                  <a:pt x="0" y="0"/>
                </a:moveTo>
                <a:lnTo>
                  <a:pt x="7241014" y="0"/>
                </a:lnTo>
                <a:lnTo>
                  <a:pt x="8130198" y="0"/>
                </a:lnTo>
                <a:lnTo>
                  <a:pt x="8130198" y="6857999"/>
                </a:lnTo>
                <a:lnTo>
                  <a:pt x="0" y="6857999"/>
                </a:lnTo>
                <a:lnTo>
                  <a:pt x="0" y="6375361"/>
                </a:lnTo>
                <a:close/>
              </a:path>
            </a:pathLst>
          </a:custGeom>
          <a:ln w="50800" cap="sq">
            <a:solidFill>
              <a:srgbClr val="7F7F7F"/>
            </a:solidFill>
            <a:miter lim="800000"/>
          </a:ln>
          <a:effectLst>
            <a:outerShdw blurRad="101600" dist="152400" dir="4380000" algn="t" rotWithShape="0">
              <a:prstClr val="black">
                <a:alpha val="43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" name="Titolo 4">
            <a:extLst>
              <a:ext uri="{FF2B5EF4-FFF2-40B4-BE49-F238E27FC236}">
                <a16:creationId xmlns:a16="http://schemas.microsoft.com/office/drawing/2014/main" id="{5BDA85B5-809E-A9F8-CE0F-3545E9B4F7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1061660"/>
            <a:ext cx="9618133" cy="1043108"/>
          </a:xfrm>
        </p:spPr>
        <p:txBody>
          <a:bodyPr>
            <a:normAutofit/>
          </a:bodyPr>
          <a:lstStyle/>
          <a:p>
            <a:pPr algn="ctr"/>
            <a:r>
              <a:rPr lang="it-IT" sz="4800"/>
              <a:t>"… nel rispetto dell’articolo 119":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CDF26171-BE82-441E-40DD-132DFA05688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86933" y="2226681"/>
            <a:ext cx="9618133" cy="358629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it-IT" sz="18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«La legge dello Stato istituisce un </a:t>
            </a:r>
            <a:r>
              <a:rPr lang="it-IT" sz="1800" b="1">
                <a:solidFill>
                  <a:schemeClr val="tx1">
                    <a:lumMod val="85000"/>
                    <a:lumOff val="15000"/>
                  </a:schemeClr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fondo perequativo</a:t>
            </a:r>
            <a:r>
              <a:rPr lang="it-IT" sz="18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senza vincoli di destinazione, per i territori con minore capacità fiscale per abitante.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it-IT" sz="18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 risorse derivanti dalle fonti di cui ai commi precedenti consentono ai Comuni, alle Province, alle Città metropolitane e alle Regioni di </a:t>
            </a:r>
            <a:r>
              <a:rPr lang="it-IT" sz="1800" u="sng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finanziare integralmente le funzioni pubbliche loro attribuite</a:t>
            </a:r>
            <a:r>
              <a:rPr lang="it-IT" sz="18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it-IT" sz="18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Per promuovere lo sviluppo economico, la coesione e la solidarietà sociale, </a:t>
            </a:r>
            <a:r>
              <a:rPr lang="it-IT" sz="1800" u="sng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per rimuovere gli squilibri economici e sociali, per favorire l'effettivo esercizio dei diritti della persona</a:t>
            </a:r>
            <a:r>
              <a:rPr lang="it-IT" sz="18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o per provvedere a scopi diversi dal normale esercizio delle loro funzioni, lo Stato destina risorse aggiuntive ed effettua interventi speciali in favore di determinati Comuni, Province, Città metropolitane e Regioni.(...)»</a:t>
            </a:r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8DBDC489-8689-33E9-E484-487FF864A9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335" y="724794"/>
            <a:ext cx="499915" cy="670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5429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6809B23-EC40-425A-B89A-F9CE4F0631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custGeom>
            <a:avLst/>
            <a:gdLst>
              <a:gd name="connsiteX0" fmla="*/ 3 w 11647715"/>
              <a:gd name="connsiteY0" fmla="*/ 0 h 2634343"/>
              <a:gd name="connsiteX1" fmla="*/ 11647715 w 11647715"/>
              <a:gd name="connsiteY1" fmla="*/ 0 h 2634343"/>
              <a:gd name="connsiteX2" fmla="*/ 11647715 w 11647715"/>
              <a:gd name="connsiteY2" fmla="*/ 2634343 h 2634343"/>
              <a:gd name="connsiteX3" fmla="*/ 3 w 11647715"/>
              <a:gd name="connsiteY3" fmla="*/ 2634343 h 2634343"/>
              <a:gd name="connsiteX4" fmla="*/ 3 w 11647715"/>
              <a:gd name="connsiteY4" fmla="*/ 1533667 h 2634343"/>
              <a:gd name="connsiteX5" fmla="*/ 0 w 11647715"/>
              <a:gd name="connsiteY5" fmla="*/ 1533667 h 2634343"/>
              <a:gd name="connsiteX6" fmla="*/ 0 w 11647715"/>
              <a:gd name="connsiteY6" fmla="*/ 980400 h 2634343"/>
              <a:gd name="connsiteX7" fmla="*/ 3 w 11647715"/>
              <a:gd name="connsiteY7" fmla="*/ 980400 h 2634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647715" h="2634343">
                <a:moveTo>
                  <a:pt x="3" y="0"/>
                </a:moveTo>
                <a:lnTo>
                  <a:pt x="11647715" y="0"/>
                </a:lnTo>
                <a:lnTo>
                  <a:pt x="11647715" y="2634343"/>
                </a:lnTo>
                <a:lnTo>
                  <a:pt x="3" y="2634343"/>
                </a:lnTo>
                <a:lnTo>
                  <a:pt x="3" y="1533667"/>
                </a:lnTo>
                <a:lnTo>
                  <a:pt x="0" y="1533667"/>
                </a:lnTo>
                <a:lnTo>
                  <a:pt x="0" y="980400"/>
                </a:lnTo>
                <a:lnTo>
                  <a:pt x="3" y="98040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6" name="Freeform: Shape 15">
            <a:extLst>
              <a:ext uri="{FF2B5EF4-FFF2-40B4-BE49-F238E27FC236}">
                <a16:creationId xmlns:a16="http://schemas.microsoft.com/office/drawing/2014/main" id="{A601F395-3079-4179-84BA-6654D9F825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7"/>
            <a:ext cx="10905067" cy="5571066"/>
          </a:xfrm>
          <a:custGeom>
            <a:avLst/>
            <a:gdLst>
              <a:gd name="connsiteX0" fmla="*/ 0 w 8130198"/>
              <a:gd name="connsiteY0" fmla="*/ 0 h 6857999"/>
              <a:gd name="connsiteX1" fmla="*/ 7241014 w 8130198"/>
              <a:gd name="connsiteY1" fmla="*/ 0 h 6857999"/>
              <a:gd name="connsiteX2" fmla="*/ 8130198 w 8130198"/>
              <a:gd name="connsiteY2" fmla="*/ 0 h 6857999"/>
              <a:gd name="connsiteX3" fmla="*/ 8130198 w 8130198"/>
              <a:gd name="connsiteY3" fmla="*/ 6857999 h 6857999"/>
              <a:gd name="connsiteX4" fmla="*/ 0 w 8130198"/>
              <a:gd name="connsiteY4" fmla="*/ 6857999 h 6857999"/>
              <a:gd name="connsiteX5" fmla="*/ 0 w 8130198"/>
              <a:gd name="connsiteY5" fmla="*/ 63753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30198" h="6857999">
                <a:moveTo>
                  <a:pt x="0" y="0"/>
                </a:moveTo>
                <a:lnTo>
                  <a:pt x="7241014" y="0"/>
                </a:lnTo>
                <a:lnTo>
                  <a:pt x="8130198" y="0"/>
                </a:lnTo>
                <a:lnTo>
                  <a:pt x="8130198" y="6857999"/>
                </a:lnTo>
                <a:lnTo>
                  <a:pt x="0" y="6857999"/>
                </a:lnTo>
                <a:lnTo>
                  <a:pt x="0" y="6375361"/>
                </a:lnTo>
                <a:close/>
              </a:path>
            </a:pathLst>
          </a:custGeom>
          <a:ln w="50800" cap="sq">
            <a:solidFill>
              <a:srgbClr val="7F7F7F"/>
            </a:solidFill>
            <a:miter lim="800000"/>
          </a:ln>
          <a:effectLst>
            <a:outerShdw blurRad="101600" dist="152400" dir="4380000" algn="t" rotWithShape="0">
              <a:prstClr val="black">
                <a:alpha val="43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" name="Titolo 4">
            <a:extLst>
              <a:ext uri="{FF2B5EF4-FFF2-40B4-BE49-F238E27FC236}">
                <a16:creationId xmlns:a16="http://schemas.microsoft.com/office/drawing/2014/main" id="{45CE5A7C-45AF-FEDC-424D-D9FEF523C0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1061660"/>
            <a:ext cx="9618133" cy="1043108"/>
          </a:xfrm>
        </p:spPr>
        <p:txBody>
          <a:bodyPr>
            <a:normAutofit/>
          </a:bodyPr>
          <a:lstStyle/>
          <a:p>
            <a:pPr algn="ctr"/>
            <a:r>
              <a:rPr lang="it-IT" sz="3400" b="1">
                <a:ea typeface="+mj-lt"/>
                <a:cs typeface="+mj-lt"/>
              </a:rPr>
              <a:t>COSA HA Approvato la maggioranza di GOVERNO?</a:t>
            </a:r>
            <a:endParaRPr lang="it-IT" sz="3400"/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9E91F8B9-F409-EF8C-CB4C-AACE2CE37AB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86933" y="2226681"/>
            <a:ext cx="9618133" cy="358629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it-IT" sz="14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La </a:t>
            </a:r>
            <a:r>
              <a:rPr lang="it-IT" sz="1400" b="1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legge di bilancio 2023 (commi 791-803, art. 1, legge n. 197/2022), e successive modifiche,</a:t>
            </a:r>
            <a:r>
              <a:rPr lang="it-IT" sz="14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 ha subordinato il riconoscimento di maggiore autonomia nelle materie o negli ambiti di materia riferibili ai LEP alla loro determinazione.</a:t>
            </a:r>
            <a:endParaRPr lang="en-US" sz="1400" cap="none" dirty="0">
              <a:solidFill>
                <a:schemeClr val="tx1">
                  <a:lumMod val="85000"/>
                  <a:lumOff val="15000"/>
                </a:schemeClr>
              </a:solidFill>
              <a:latin typeface="Arial Nova"/>
              <a:ea typeface="Cambria"/>
              <a:cs typeface="Calibri Light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it-IT" sz="14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La norma prevede che i LEP siano determinati con DPCM </a:t>
            </a:r>
            <a:r>
              <a:rPr lang="it-IT" sz="1400" b="1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nell'ambito degli</a:t>
            </a:r>
            <a:r>
              <a:rPr lang="it-IT" sz="1400" b="1" cap="none" dirty="0">
                <a:solidFill>
                  <a:srgbClr val="C00000"/>
                </a:solidFill>
                <a:highlight>
                  <a:srgbClr val="FFFF00"/>
                </a:highlight>
                <a:latin typeface="Arial Nova"/>
                <a:ea typeface="Cambria"/>
                <a:cs typeface="Calibri Light"/>
              </a:rPr>
              <a:t> stanziamenti di bilancio a legislazione vigente</a:t>
            </a:r>
            <a:r>
              <a:rPr lang="it-IT" sz="1400" b="1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,</a:t>
            </a:r>
            <a:r>
              <a:rPr lang="it-IT" sz="14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 ad opera di una cabina di regia, in base a una ricognizione della </a:t>
            </a:r>
            <a:r>
              <a:rPr lang="it-IT" sz="1400" b="1" cap="none" dirty="0">
                <a:solidFill>
                  <a:srgbClr val="C00000"/>
                </a:solidFill>
                <a:highlight>
                  <a:srgbClr val="FFFF00"/>
                </a:highlight>
                <a:latin typeface="Arial Nova"/>
                <a:ea typeface="Cambria"/>
                <a:cs typeface="Calibri Light"/>
              </a:rPr>
              <a:t>spesa storica</a:t>
            </a:r>
            <a:r>
              <a:rPr lang="it-IT" sz="14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 e delle funzioni esercitate. </a:t>
            </a:r>
            <a:endParaRPr lang="en-US" sz="1400" cap="none" dirty="0">
              <a:solidFill>
                <a:schemeClr val="tx1">
                  <a:lumMod val="85000"/>
                  <a:lumOff val="15000"/>
                </a:schemeClr>
              </a:solidFill>
              <a:latin typeface="Arial Nova"/>
              <a:ea typeface="Cambria"/>
              <a:cs typeface="Calibri Light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it-IT" sz="14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Il termine per la predisposizione degli </a:t>
            </a:r>
            <a:r>
              <a:rPr lang="it-IT" sz="1400" cap="none" dirty="0">
                <a:solidFill>
                  <a:srgbClr val="C00000"/>
                </a:solidFill>
                <a:latin typeface="Arial Nova"/>
                <a:ea typeface="Cambria"/>
                <a:cs typeface="Calibri Light"/>
              </a:rPr>
              <a:t>schemi di DPCM è il 31 dicembre 2024*</a:t>
            </a:r>
            <a:r>
              <a:rPr lang="it-IT" sz="14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 ed è affidato a una Cabina di Regia.</a:t>
            </a:r>
            <a:endParaRPr lang="en-US" sz="1400" cap="none" dirty="0">
              <a:solidFill>
                <a:schemeClr val="tx1">
                  <a:lumMod val="85000"/>
                  <a:lumOff val="15000"/>
                </a:schemeClr>
              </a:solidFill>
              <a:latin typeface="Arial Nova"/>
              <a:ea typeface="Cambria"/>
              <a:cs typeface="Calibri Light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it-IT" sz="14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Alla Commissione tecnica per i fabbisogni standard è richiesto, sulla base della ricognizione effettuata dalla Cabina di regia, di individuare i relativi costi e fabbisogni.</a:t>
            </a:r>
            <a:endParaRPr lang="en-US" sz="1400" cap="none" dirty="0">
              <a:solidFill>
                <a:schemeClr val="tx1">
                  <a:lumMod val="85000"/>
                  <a:lumOff val="15000"/>
                </a:schemeClr>
              </a:solidFill>
              <a:latin typeface="Arial Nova"/>
              <a:ea typeface="Cambria"/>
              <a:cs typeface="Calibri Light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it-IT" sz="14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A marzo 2023 il Ministero degli Affari Regionali ha istituito il Comitato tecnico scientifico (CLEPS presieduto da prof. Cassese) che ha pubblicato il suo rapporto a ottobre 2023.</a:t>
            </a:r>
            <a:endParaRPr lang="en-US" sz="1400" cap="none" dirty="0">
              <a:solidFill>
                <a:schemeClr val="tx1">
                  <a:lumMod val="85000"/>
                  <a:lumOff val="15000"/>
                </a:schemeClr>
              </a:solidFill>
              <a:latin typeface="Arial Nova"/>
              <a:ea typeface="Cambria"/>
              <a:cs typeface="Calibri Light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it-IT" sz="14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"/>
              </a:rPr>
              <a:t>Nulla si dice per la determinazione dei LEP nelle materie "residuali"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it-IT" sz="14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"/>
              </a:rPr>
              <a:t>*termine inizialmente previsto era dicembre 2023</a:t>
            </a:r>
            <a:endParaRPr lang="it-IT" sz="1400" cap="none" dirty="0">
              <a:solidFill>
                <a:schemeClr val="tx1">
                  <a:lumMod val="85000"/>
                  <a:lumOff val="15000"/>
                </a:schemeClr>
              </a:solidFill>
              <a:latin typeface="Arial Nova"/>
              <a:ea typeface="Cambria"/>
              <a:cs typeface="Calibri" panose="020F0502020204030204" pitchFamily="34" charset="0"/>
            </a:endParaRP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49667B20-3A27-CFCA-941A-02A5D96054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638" y="719657"/>
            <a:ext cx="499915" cy="670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1647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3">
            <a:extLst>
              <a:ext uri="{FF2B5EF4-FFF2-40B4-BE49-F238E27FC236}">
                <a16:creationId xmlns:a16="http://schemas.microsoft.com/office/drawing/2014/main" id="{66809B23-EC40-425A-B89A-F9CE4F0631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custGeom>
            <a:avLst/>
            <a:gdLst>
              <a:gd name="connsiteX0" fmla="*/ 3 w 11647715"/>
              <a:gd name="connsiteY0" fmla="*/ 0 h 2634343"/>
              <a:gd name="connsiteX1" fmla="*/ 11647715 w 11647715"/>
              <a:gd name="connsiteY1" fmla="*/ 0 h 2634343"/>
              <a:gd name="connsiteX2" fmla="*/ 11647715 w 11647715"/>
              <a:gd name="connsiteY2" fmla="*/ 2634343 h 2634343"/>
              <a:gd name="connsiteX3" fmla="*/ 3 w 11647715"/>
              <a:gd name="connsiteY3" fmla="*/ 2634343 h 2634343"/>
              <a:gd name="connsiteX4" fmla="*/ 3 w 11647715"/>
              <a:gd name="connsiteY4" fmla="*/ 1533667 h 2634343"/>
              <a:gd name="connsiteX5" fmla="*/ 0 w 11647715"/>
              <a:gd name="connsiteY5" fmla="*/ 1533667 h 2634343"/>
              <a:gd name="connsiteX6" fmla="*/ 0 w 11647715"/>
              <a:gd name="connsiteY6" fmla="*/ 980400 h 2634343"/>
              <a:gd name="connsiteX7" fmla="*/ 3 w 11647715"/>
              <a:gd name="connsiteY7" fmla="*/ 980400 h 2634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647715" h="2634343">
                <a:moveTo>
                  <a:pt x="3" y="0"/>
                </a:moveTo>
                <a:lnTo>
                  <a:pt x="11647715" y="0"/>
                </a:lnTo>
                <a:lnTo>
                  <a:pt x="11647715" y="2634343"/>
                </a:lnTo>
                <a:lnTo>
                  <a:pt x="3" y="2634343"/>
                </a:lnTo>
                <a:lnTo>
                  <a:pt x="3" y="1533667"/>
                </a:lnTo>
                <a:lnTo>
                  <a:pt x="0" y="1533667"/>
                </a:lnTo>
                <a:lnTo>
                  <a:pt x="0" y="980400"/>
                </a:lnTo>
                <a:lnTo>
                  <a:pt x="3" y="98040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3" name="Freeform: Shape 15">
            <a:extLst>
              <a:ext uri="{FF2B5EF4-FFF2-40B4-BE49-F238E27FC236}">
                <a16:creationId xmlns:a16="http://schemas.microsoft.com/office/drawing/2014/main" id="{A601F395-3079-4179-84BA-6654D9F825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7"/>
            <a:ext cx="10905067" cy="5571066"/>
          </a:xfrm>
          <a:custGeom>
            <a:avLst/>
            <a:gdLst>
              <a:gd name="connsiteX0" fmla="*/ 0 w 8130198"/>
              <a:gd name="connsiteY0" fmla="*/ 0 h 6857999"/>
              <a:gd name="connsiteX1" fmla="*/ 7241014 w 8130198"/>
              <a:gd name="connsiteY1" fmla="*/ 0 h 6857999"/>
              <a:gd name="connsiteX2" fmla="*/ 8130198 w 8130198"/>
              <a:gd name="connsiteY2" fmla="*/ 0 h 6857999"/>
              <a:gd name="connsiteX3" fmla="*/ 8130198 w 8130198"/>
              <a:gd name="connsiteY3" fmla="*/ 6857999 h 6857999"/>
              <a:gd name="connsiteX4" fmla="*/ 0 w 8130198"/>
              <a:gd name="connsiteY4" fmla="*/ 6857999 h 6857999"/>
              <a:gd name="connsiteX5" fmla="*/ 0 w 8130198"/>
              <a:gd name="connsiteY5" fmla="*/ 63753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30198" h="6857999">
                <a:moveTo>
                  <a:pt x="0" y="0"/>
                </a:moveTo>
                <a:lnTo>
                  <a:pt x="7241014" y="0"/>
                </a:lnTo>
                <a:lnTo>
                  <a:pt x="8130198" y="0"/>
                </a:lnTo>
                <a:lnTo>
                  <a:pt x="8130198" y="6857999"/>
                </a:lnTo>
                <a:lnTo>
                  <a:pt x="0" y="6857999"/>
                </a:lnTo>
                <a:lnTo>
                  <a:pt x="0" y="6375361"/>
                </a:lnTo>
                <a:close/>
              </a:path>
            </a:pathLst>
          </a:custGeom>
          <a:ln w="50800" cap="sq">
            <a:solidFill>
              <a:srgbClr val="7F7F7F"/>
            </a:solidFill>
            <a:miter lim="800000"/>
          </a:ln>
          <a:effectLst>
            <a:outerShdw blurRad="101600" dist="152400" dir="4380000" algn="t" rotWithShape="0">
              <a:prstClr val="black">
                <a:alpha val="43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" name="Titolo 4">
            <a:extLst>
              <a:ext uri="{FF2B5EF4-FFF2-40B4-BE49-F238E27FC236}">
                <a16:creationId xmlns:a16="http://schemas.microsoft.com/office/drawing/2014/main" id="{45CE5A7C-45AF-FEDC-424D-D9FEF523C0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1061660"/>
            <a:ext cx="9618133" cy="1043108"/>
          </a:xfrm>
        </p:spPr>
        <p:txBody>
          <a:bodyPr>
            <a:normAutofit/>
          </a:bodyPr>
          <a:lstStyle/>
          <a:p>
            <a:pPr algn="ctr"/>
            <a:r>
              <a:rPr lang="it-IT" sz="4800" dirty="0"/>
              <a:t>LA LEGGE "CALDEROLI" (art. 1-2]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9E91F8B9-F409-EF8C-CB4C-AACE2CE37AB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86933" y="2226681"/>
            <a:ext cx="9618133" cy="358629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it-IT" sz="1700" cap="none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La legge definisce i principi generali per l'applicazione dell'art. 116, terzo comma, e la procedura da attuare </a:t>
            </a:r>
            <a:endParaRPr lang="en-US" sz="1700" cap="none">
              <a:solidFill>
                <a:schemeClr val="tx1">
                  <a:lumMod val="85000"/>
                  <a:lumOff val="15000"/>
                </a:schemeClr>
              </a:solidFill>
              <a:latin typeface="Arial Nova"/>
              <a:ea typeface="Cambria"/>
              <a:cs typeface="Calibri Light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it-IT" sz="1700" cap="none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Conferma la subordinazione dell'attribuzione di materie o funzioni riferibili a diritti civili e sociali alla determinazione dei LEP </a:t>
            </a:r>
            <a:r>
              <a:rPr lang="it-IT" sz="1700" cap="none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+mn-lt"/>
                <a:cs typeface="+mn-lt"/>
              </a:rPr>
              <a:t>nel rispetto di quanto stabilito</a:t>
            </a:r>
            <a:r>
              <a:rPr lang="it-IT" sz="1700" cap="none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 dalla legge di Bilancio 2023.</a:t>
            </a:r>
            <a:endParaRPr lang="en-US" sz="1700" cap="none">
              <a:solidFill>
                <a:schemeClr val="tx1">
                  <a:lumMod val="85000"/>
                  <a:lumOff val="15000"/>
                </a:schemeClr>
              </a:solidFill>
              <a:latin typeface="Arial Nova"/>
              <a:ea typeface="Cambria"/>
              <a:cs typeface="Calibri Light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it-IT" sz="1700" cap="none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Definisce tempi e passaggi della procedure, stabilendo che: l'atto di iniziativa spetta alla Regione che lo trasmette al Governo. </a:t>
            </a:r>
            <a:r>
              <a:rPr lang="it-IT" sz="1700" i="1" cap="none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Entro 60 gg</a:t>
            </a:r>
            <a:r>
              <a:rPr lang="it-IT" sz="1700" cap="none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 inizia la trattativa. Raggiunto uno schema di intesa, questo è trasmesso alla Conferenza Unificata per parere (</a:t>
            </a:r>
            <a:r>
              <a:rPr lang="it-IT" sz="1700" i="1" cap="none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entro 60 gg)</a:t>
            </a:r>
            <a:r>
              <a:rPr lang="it-IT" sz="1700" cap="none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. Poi alle Camere per atto di indirizzo (</a:t>
            </a:r>
            <a:r>
              <a:rPr lang="it-IT" sz="1700" i="1" cap="none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entro 90 gg</a:t>
            </a:r>
            <a:r>
              <a:rPr lang="it-IT" sz="1700" cap="none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). </a:t>
            </a:r>
            <a:endParaRPr lang="en-US" sz="1700" cap="none">
              <a:solidFill>
                <a:schemeClr val="tx1">
                  <a:lumMod val="85000"/>
                  <a:lumOff val="15000"/>
                </a:schemeClr>
              </a:solidFill>
              <a:latin typeface="Arial Nova"/>
              <a:ea typeface="Cambria"/>
              <a:cs typeface="Calibri Light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it-IT" sz="1700" cap="none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Valutati pareri e atti di indirizzo, il Governo redige schema definitivo dell'intesa, la Regione lo approva e (</a:t>
            </a:r>
            <a:r>
              <a:rPr lang="it-IT" sz="1700" i="1" cap="none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entro 45 gg</a:t>
            </a:r>
            <a:r>
              <a:rPr lang="it-IT" sz="1700" cap="none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), il Governo trasmette ddl alle Camere per deliberazione definitiva senza modifiche.</a:t>
            </a:r>
            <a:endParaRPr lang="en-US" sz="1700" cap="none">
              <a:solidFill>
                <a:schemeClr val="tx1">
                  <a:lumMod val="85000"/>
                  <a:lumOff val="15000"/>
                </a:schemeClr>
              </a:solidFill>
              <a:latin typeface="Arial Nova"/>
              <a:ea typeface="Cambria"/>
              <a:cs typeface="Calibri Light"/>
            </a:endParaRP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49667B20-3A27-CFCA-941A-02A5D96054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638" y="719657"/>
            <a:ext cx="499915" cy="670618"/>
          </a:xfrm>
          <a:prstGeom prst="rect">
            <a:avLst/>
          </a:prstGeom>
        </p:spPr>
      </p:pic>
      <p:sp>
        <p:nvSpPr>
          <p:cNvPr id="17" name="Callout: freccia a sinistra 16">
            <a:extLst>
              <a:ext uri="{FF2B5EF4-FFF2-40B4-BE49-F238E27FC236}">
                <a16:creationId xmlns:a16="http://schemas.microsoft.com/office/drawing/2014/main" id="{92E6092D-2F7F-EF05-9EC6-A8059BE9421E}"/>
              </a:ext>
            </a:extLst>
          </p:cNvPr>
          <p:cNvSpPr/>
          <p:nvPr/>
        </p:nvSpPr>
        <p:spPr>
          <a:xfrm>
            <a:off x="10420935" y="4321591"/>
            <a:ext cx="994886" cy="985989"/>
          </a:xfrm>
          <a:prstGeom prst="leftArrowCallou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t-IT" sz="1400" b="1" dirty="0">
                <a:latin typeface="Arial Nova"/>
              </a:rPr>
              <a:t>Circa 9 mesi</a:t>
            </a:r>
          </a:p>
        </p:txBody>
      </p:sp>
    </p:spTree>
    <p:extLst>
      <p:ext uri="{BB962C8B-B14F-4D97-AF65-F5344CB8AC3E}">
        <p14:creationId xmlns:p14="http://schemas.microsoft.com/office/powerpoint/2010/main" val="2896348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6809B23-EC40-425A-B89A-F9CE4F0631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custGeom>
            <a:avLst/>
            <a:gdLst>
              <a:gd name="connsiteX0" fmla="*/ 3 w 11647715"/>
              <a:gd name="connsiteY0" fmla="*/ 0 h 2634343"/>
              <a:gd name="connsiteX1" fmla="*/ 11647715 w 11647715"/>
              <a:gd name="connsiteY1" fmla="*/ 0 h 2634343"/>
              <a:gd name="connsiteX2" fmla="*/ 11647715 w 11647715"/>
              <a:gd name="connsiteY2" fmla="*/ 2634343 h 2634343"/>
              <a:gd name="connsiteX3" fmla="*/ 3 w 11647715"/>
              <a:gd name="connsiteY3" fmla="*/ 2634343 h 2634343"/>
              <a:gd name="connsiteX4" fmla="*/ 3 w 11647715"/>
              <a:gd name="connsiteY4" fmla="*/ 1533667 h 2634343"/>
              <a:gd name="connsiteX5" fmla="*/ 0 w 11647715"/>
              <a:gd name="connsiteY5" fmla="*/ 1533667 h 2634343"/>
              <a:gd name="connsiteX6" fmla="*/ 0 w 11647715"/>
              <a:gd name="connsiteY6" fmla="*/ 980400 h 2634343"/>
              <a:gd name="connsiteX7" fmla="*/ 3 w 11647715"/>
              <a:gd name="connsiteY7" fmla="*/ 980400 h 2634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647715" h="2634343">
                <a:moveTo>
                  <a:pt x="3" y="0"/>
                </a:moveTo>
                <a:lnTo>
                  <a:pt x="11647715" y="0"/>
                </a:lnTo>
                <a:lnTo>
                  <a:pt x="11647715" y="2634343"/>
                </a:lnTo>
                <a:lnTo>
                  <a:pt x="3" y="2634343"/>
                </a:lnTo>
                <a:lnTo>
                  <a:pt x="3" y="1533667"/>
                </a:lnTo>
                <a:lnTo>
                  <a:pt x="0" y="1533667"/>
                </a:lnTo>
                <a:lnTo>
                  <a:pt x="0" y="980400"/>
                </a:lnTo>
                <a:lnTo>
                  <a:pt x="3" y="98040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6" name="Freeform: Shape 15">
            <a:extLst>
              <a:ext uri="{FF2B5EF4-FFF2-40B4-BE49-F238E27FC236}">
                <a16:creationId xmlns:a16="http://schemas.microsoft.com/office/drawing/2014/main" id="{A601F395-3079-4179-84BA-6654D9F825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7"/>
            <a:ext cx="10905067" cy="5571066"/>
          </a:xfrm>
          <a:custGeom>
            <a:avLst/>
            <a:gdLst>
              <a:gd name="connsiteX0" fmla="*/ 0 w 8130198"/>
              <a:gd name="connsiteY0" fmla="*/ 0 h 6857999"/>
              <a:gd name="connsiteX1" fmla="*/ 7241014 w 8130198"/>
              <a:gd name="connsiteY1" fmla="*/ 0 h 6857999"/>
              <a:gd name="connsiteX2" fmla="*/ 8130198 w 8130198"/>
              <a:gd name="connsiteY2" fmla="*/ 0 h 6857999"/>
              <a:gd name="connsiteX3" fmla="*/ 8130198 w 8130198"/>
              <a:gd name="connsiteY3" fmla="*/ 6857999 h 6857999"/>
              <a:gd name="connsiteX4" fmla="*/ 0 w 8130198"/>
              <a:gd name="connsiteY4" fmla="*/ 6857999 h 6857999"/>
              <a:gd name="connsiteX5" fmla="*/ 0 w 8130198"/>
              <a:gd name="connsiteY5" fmla="*/ 63753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30198" h="6857999">
                <a:moveTo>
                  <a:pt x="0" y="0"/>
                </a:moveTo>
                <a:lnTo>
                  <a:pt x="7241014" y="0"/>
                </a:lnTo>
                <a:lnTo>
                  <a:pt x="8130198" y="0"/>
                </a:lnTo>
                <a:lnTo>
                  <a:pt x="8130198" y="6857999"/>
                </a:lnTo>
                <a:lnTo>
                  <a:pt x="0" y="6857999"/>
                </a:lnTo>
                <a:lnTo>
                  <a:pt x="0" y="6375361"/>
                </a:lnTo>
                <a:close/>
              </a:path>
            </a:pathLst>
          </a:custGeom>
          <a:ln w="50800" cap="sq">
            <a:solidFill>
              <a:srgbClr val="7F7F7F"/>
            </a:solidFill>
            <a:miter lim="800000"/>
          </a:ln>
          <a:effectLst>
            <a:outerShdw blurRad="101600" dist="152400" dir="4380000" algn="t" rotWithShape="0">
              <a:prstClr val="black">
                <a:alpha val="43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" name="Titolo 4">
            <a:extLst>
              <a:ext uri="{FF2B5EF4-FFF2-40B4-BE49-F238E27FC236}">
                <a16:creationId xmlns:a16="http://schemas.microsoft.com/office/drawing/2014/main" id="{45CE5A7C-45AF-FEDC-424D-D9FEF523C0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1061660"/>
            <a:ext cx="9618133" cy="1043108"/>
          </a:xfrm>
        </p:spPr>
        <p:txBody>
          <a:bodyPr>
            <a:normAutofit/>
          </a:bodyPr>
          <a:lstStyle/>
          <a:p>
            <a:pPr algn="ctr"/>
            <a:r>
              <a:rPr lang="it-IT" sz="4800"/>
              <a:t>LA LEGGE "CALDEROLI" (art. 3]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9E91F8B9-F409-EF8C-CB4C-AACE2CE37AB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86933" y="2226681"/>
            <a:ext cx="9618133" cy="358629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it-IT" sz="14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Per quanto concerne le materie riferibili ai diritti civili e sociali per cui devono essere individuati i LEP, la legge </a:t>
            </a:r>
            <a:r>
              <a:rPr lang="it-IT" sz="1400" u="sng" cap="none" dirty="0">
                <a:solidFill>
                  <a:srgbClr val="C00000"/>
                </a:solidFill>
                <a:latin typeface="Arial Nova"/>
                <a:ea typeface="Cambria"/>
                <a:cs typeface="Calibri Light"/>
              </a:rPr>
              <a:t>delega</a:t>
            </a:r>
            <a:r>
              <a:rPr lang="it-IT" sz="14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 il Governo </a:t>
            </a:r>
            <a:r>
              <a:rPr lang="it-IT" sz="1400" u="sng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entro 24 mesi ,</a:t>
            </a:r>
            <a:r>
              <a:rPr lang="it-IT" sz="14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secondo principi e criteri della LB 2023,  ad emanare i </a:t>
            </a:r>
            <a:r>
              <a:rPr lang="it-IT" sz="1400" cap="none" err="1">
                <a:solidFill>
                  <a:srgbClr val="C00000"/>
                </a:solidFill>
                <a:highlight>
                  <a:srgbClr val="FFFF00"/>
                </a:highlight>
                <a:latin typeface="Arial Nova"/>
                <a:ea typeface="Cambria"/>
                <a:cs typeface="Calibri Light"/>
              </a:rPr>
              <a:t>d.lgs</a:t>
            </a:r>
            <a:r>
              <a:rPr lang="it-IT" sz="1400" cap="none" dirty="0">
                <a:solidFill>
                  <a:srgbClr val="C00000"/>
                </a:solidFill>
                <a:highlight>
                  <a:srgbClr val="FFFF00"/>
                </a:highlight>
                <a:latin typeface="Arial Nova"/>
                <a:ea typeface="Cambria"/>
                <a:cs typeface="Calibri Light"/>
              </a:rPr>
              <a:t> per individuare i LEP </a:t>
            </a:r>
            <a:r>
              <a:rPr lang="it-IT" sz="14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nelle materie indicate: </a:t>
            </a:r>
            <a:endParaRPr lang="en-US" sz="1400" cap="none" dirty="0">
              <a:solidFill>
                <a:schemeClr val="tx1">
                  <a:lumMod val="85000"/>
                  <a:lumOff val="15000"/>
                </a:schemeClr>
              </a:solidFill>
              <a:latin typeface="Arial Nova"/>
              <a:ea typeface="Cambria"/>
              <a:cs typeface="Calibri Light"/>
            </a:endParaRPr>
          </a:p>
          <a:p>
            <a:pPr marL="0" indent="0" algn="ctr">
              <a:lnSpc>
                <a:spcPct val="110000"/>
              </a:lnSpc>
              <a:buNone/>
            </a:pPr>
            <a:r>
              <a:rPr lang="it-IT" sz="1400" i="1" u="sng" cap="none">
                <a:solidFill>
                  <a:srgbClr val="C00000"/>
                </a:solidFill>
                <a:latin typeface="Arial Nova"/>
                <a:ea typeface="Cambria"/>
                <a:cs typeface="Calibri Light"/>
              </a:rPr>
              <a:t>Norme generali sull'istruzione - Tutela dell'ambiente, dell'ecosistema e dei beni culturali</a:t>
            </a:r>
            <a:r>
              <a:rPr lang="it-IT" sz="1400" i="1" cap="none">
                <a:solidFill>
                  <a:srgbClr val="C00000"/>
                </a:solidFill>
                <a:latin typeface="Arial Nova"/>
                <a:ea typeface="Cambria"/>
                <a:cs typeface="Calibri Light"/>
              </a:rPr>
              <a:t> - Tutela e sicurezza del lavoro – Istruzione - Ricerca scientifica e tecnologica  - Tutela della salute – Alimentazione - Ordinamento sportivo - Governo del territorio - Porti e aeroporti civili - Grandi reti di trasporto e navigazione - Ordinamento della comunicazione - Produzione, trasporto e distribuzione dell'energia - Valorizzazione dei beni culturali e ambientali e promozione e organizzazione di attività culturali</a:t>
            </a:r>
            <a:endParaRPr lang="en-US" sz="1400" i="1" cap="none">
              <a:solidFill>
                <a:srgbClr val="C00000"/>
              </a:solidFill>
              <a:latin typeface="Arial Nova"/>
              <a:ea typeface="Cambria"/>
              <a:cs typeface="Calibri Light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it-IT" sz="14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Spetta agli stessi </a:t>
            </a:r>
            <a:r>
              <a:rPr lang="it-IT" sz="1400" cap="none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d.lgs</a:t>
            </a:r>
            <a:r>
              <a:rPr lang="it-IT" sz="14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 indicare procedure e modalità di monitoraggio che dovranno essere svolte dalla Commissione paritetica prevista dall'art 5.</a:t>
            </a:r>
            <a:endParaRPr lang="en-US" sz="1400" cap="none" dirty="0">
              <a:solidFill>
                <a:schemeClr val="tx1">
                  <a:lumMod val="85000"/>
                  <a:lumOff val="15000"/>
                </a:schemeClr>
              </a:solidFill>
              <a:latin typeface="Arial Nova"/>
              <a:ea typeface="Cambria"/>
              <a:cs typeface="Calibri Light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it-IT" sz="14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La legge fa salva la determinazione dei LEP e dei relativi costi e fabbisogni avvenuta secondo LB 2023 </a:t>
            </a:r>
            <a:endParaRPr lang="en-US" sz="1400" cap="none" dirty="0">
              <a:solidFill>
                <a:schemeClr val="tx1">
                  <a:lumMod val="85000"/>
                  <a:lumOff val="15000"/>
                </a:schemeClr>
              </a:solidFill>
              <a:latin typeface="Arial Nova"/>
              <a:ea typeface="Cambria"/>
              <a:cs typeface="Calibri Light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it-IT" sz="14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Quindi</a:t>
            </a:r>
            <a:r>
              <a:rPr lang="it-IT" sz="1400" cap="none" dirty="0">
                <a:solidFill>
                  <a:schemeClr val="tx1">
                    <a:lumMod val="85000"/>
                    <a:lumOff val="15000"/>
                  </a:schemeClr>
                </a:solidFill>
                <a:highlight>
                  <a:srgbClr val="FFFF00"/>
                </a:highlight>
                <a:latin typeface="Arial Nova"/>
                <a:ea typeface="Cambria"/>
                <a:cs typeface="Calibri Light"/>
              </a:rPr>
              <a:t> </a:t>
            </a:r>
            <a:r>
              <a:rPr lang="it-IT" sz="1400" b="1" cap="none" dirty="0">
                <a:solidFill>
                  <a:srgbClr val="C00000"/>
                </a:solidFill>
                <a:highlight>
                  <a:srgbClr val="FFFF00"/>
                </a:highlight>
                <a:latin typeface="Arial Nova"/>
                <a:ea typeface="Cambria"/>
                <a:cs typeface="Calibri Light"/>
              </a:rPr>
              <a:t>in base alla spesa storica e le funzioni già esercitate</a:t>
            </a:r>
            <a:endParaRPr lang="en-US" sz="1400" b="1" cap="none" dirty="0">
              <a:solidFill>
                <a:srgbClr val="C00000"/>
              </a:solidFill>
              <a:highlight>
                <a:srgbClr val="FFFF00"/>
              </a:highlight>
              <a:latin typeface="Arial Nova"/>
              <a:ea typeface="Cambria"/>
              <a:cs typeface="Calibri Light"/>
            </a:endParaRP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49667B20-3A27-CFCA-941A-02A5D96054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638" y="719657"/>
            <a:ext cx="499915" cy="670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6610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6809B23-EC40-425A-B89A-F9CE4F0631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custGeom>
            <a:avLst/>
            <a:gdLst>
              <a:gd name="connsiteX0" fmla="*/ 3 w 11647715"/>
              <a:gd name="connsiteY0" fmla="*/ 0 h 2634343"/>
              <a:gd name="connsiteX1" fmla="*/ 11647715 w 11647715"/>
              <a:gd name="connsiteY1" fmla="*/ 0 h 2634343"/>
              <a:gd name="connsiteX2" fmla="*/ 11647715 w 11647715"/>
              <a:gd name="connsiteY2" fmla="*/ 2634343 h 2634343"/>
              <a:gd name="connsiteX3" fmla="*/ 3 w 11647715"/>
              <a:gd name="connsiteY3" fmla="*/ 2634343 h 2634343"/>
              <a:gd name="connsiteX4" fmla="*/ 3 w 11647715"/>
              <a:gd name="connsiteY4" fmla="*/ 1533667 h 2634343"/>
              <a:gd name="connsiteX5" fmla="*/ 0 w 11647715"/>
              <a:gd name="connsiteY5" fmla="*/ 1533667 h 2634343"/>
              <a:gd name="connsiteX6" fmla="*/ 0 w 11647715"/>
              <a:gd name="connsiteY6" fmla="*/ 980400 h 2634343"/>
              <a:gd name="connsiteX7" fmla="*/ 3 w 11647715"/>
              <a:gd name="connsiteY7" fmla="*/ 980400 h 2634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647715" h="2634343">
                <a:moveTo>
                  <a:pt x="3" y="0"/>
                </a:moveTo>
                <a:lnTo>
                  <a:pt x="11647715" y="0"/>
                </a:lnTo>
                <a:lnTo>
                  <a:pt x="11647715" y="2634343"/>
                </a:lnTo>
                <a:lnTo>
                  <a:pt x="3" y="2634343"/>
                </a:lnTo>
                <a:lnTo>
                  <a:pt x="3" y="1533667"/>
                </a:lnTo>
                <a:lnTo>
                  <a:pt x="0" y="1533667"/>
                </a:lnTo>
                <a:lnTo>
                  <a:pt x="0" y="980400"/>
                </a:lnTo>
                <a:lnTo>
                  <a:pt x="3" y="98040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6" name="Freeform: Shape 15">
            <a:extLst>
              <a:ext uri="{FF2B5EF4-FFF2-40B4-BE49-F238E27FC236}">
                <a16:creationId xmlns:a16="http://schemas.microsoft.com/office/drawing/2014/main" id="{A601F395-3079-4179-84BA-6654D9F825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7"/>
            <a:ext cx="10905067" cy="5571066"/>
          </a:xfrm>
          <a:custGeom>
            <a:avLst/>
            <a:gdLst>
              <a:gd name="connsiteX0" fmla="*/ 0 w 8130198"/>
              <a:gd name="connsiteY0" fmla="*/ 0 h 6857999"/>
              <a:gd name="connsiteX1" fmla="*/ 7241014 w 8130198"/>
              <a:gd name="connsiteY1" fmla="*/ 0 h 6857999"/>
              <a:gd name="connsiteX2" fmla="*/ 8130198 w 8130198"/>
              <a:gd name="connsiteY2" fmla="*/ 0 h 6857999"/>
              <a:gd name="connsiteX3" fmla="*/ 8130198 w 8130198"/>
              <a:gd name="connsiteY3" fmla="*/ 6857999 h 6857999"/>
              <a:gd name="connsiteX4" fmla="*/ 0 w 8130198"/>
              <a:gd name="connsiteY4" fmla="*/ 6857999 h 6857999"/>
              <a:gd name="connsiteX5" fmla="*/ 0 w 8130198"/>
              <a:gd name="connsiteY5" fmla="*/ 63753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30198" h="6857999">
                <a:moveTo>
                  <a:pt x="0" y="0"/>
                </a:moveTo>
                <a:lnTo>
                  <a:pt x="7241014" y="0"/>
                </a:lnTo>
                <a:lnTo>
                  <a:pt x="8130198" y="0"/>
                </a:lnTo>
                <a:lnTo>
                  <a:pt x="8130198" y="6857999"/>
                </a:lnTo>
                <a:lnTo>
                  <a:pt x="0" y="6857999"/>
                </a:lnTo>
                <a:lnTo>
                  <a:pt x="0" y="6375361"/>
                </a:lnTo>
                <a:close/>
              </a:path>
            </a:pathLst>
          </a:custGeom>
          <a:ln w="50800" cap="sq">
            <a:solidFill>
              <a:srgbClr val="7F7F7F"/>
            </a:solidFill>
            <a:miter lim="800000"/>
          </a:ln>
          <a:effectLst>
            <a:outerShdw blurRad="101600" dist="152400" dir="4380000" algn="t" rotWithShape="0">
              <a:prstClr val="black">
                <a:alpha val="43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" name="Titolo 4">
            <a:extLst>
              <a:ext uri="{FF2B5EF4-FFF2-40B4-BE49-F238E27FC236}">
                <a16:creationId xmlns:a16="http://schemas.microsoft.com/office/drawing/2014/main" id="{45CE5A7C-45AF-FEDC-424D-D9FEF523C0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1061660"/>
            <a:ext cx="9618133" cy="1043108"/>
          </a:xfrm>
        </p:spPr>
        <p:txBody>
          <a:bodyPr>
            <a:normAutofit/>
          </a:bodyPr>
          <a:lstStyle/>
          <a:p>
            <a:pPr algn="ctr"/>
            <a:r>
              <a:rPr lang="it-IT" sz="4800"/>
              <a:t>LA LEGGE "CALDEROLI" (art. 4-5-6]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9E91F8B9-F409-EF8C-CB4C-AACE2CE37AB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86933" y="2226681"/>
            <a:ext cx="9618133" cy="358629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it-IT" sz="14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L'articolo 4 prevede che il trasferimento delle funzioni e delle relative risorse umane, strumentali e finanziarie, sulle materie riferibili ai LEP, debba avvenire nelle modalità definite dalle stesse intese, e soltanto DOPO la determinazione dei LEP e dei relativi costi.</a:t>
            </a:r>
            <a:endParaRPr lang="en-US" sz="1400" cap="none" dirty="0">
              <a:solidFill>
                <a:schemeClr val="tx1">
                  <a:lumMod val="85000"/>
                  <a:lumOff val="15000"/>
                </a:schemeClr>
              </a:solidFill>
              <a:latin typeface="Arial Nova"/>
              <a:ea typeface="Cambria"/>
              <a:cs typeface="Calibri Light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it-IT" sz="14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Per tutte le altre materie, non subordinate ai LEP, si procede come determinato dalle intese</a:t>
            </a:r>
            <a:r>
              <a:rPr lang="it-IT" sz="1400" cap="none" dirty="0">
                <a:solidFill>
                  <a:srgbClr val="C00000"/>
                </a:solidFill>
                <a:latin typeface="Arial Nova"/>
                <a:ea typeface="Cambria"/>
                <a:cs typeface="Calibri Light"/>
              </a:rPr>
              <a:t>,</a:t>
            </a:r>
            <a:r>
              <a:rPr lang="it-IT" sz="1400" cap="none" dirty="0">
                <a:solidFill>
                  <a:srgbClr val="C00000"/>
                </a:solidFill>
                <a:highlight>
                  <a:srgbClr val="FFFF00"/>
                </a:highlight>
                <a:latin typeface="Arial Nova"/>
                <a:ea typeface="Cambria"/>
                <a:cs typeface="Calibri Light"/>
              </a:rPr>
              <a:t> </a:t>
            </a:r>
            <a:r>
              <a:rPr lang="it-IT" sz="1400" u="sng" cap="none" dirty="0">
                <a:solidFill>
                  <a:srgbClr val="C00000"/>
                </a:solidFill>
                <a:highlight>
                  <a:srgbClr val="FFFF00"/>
                </a:highlight>
                <a:latin typeface="Arial Nova"/>
                <a:ea typeface="Cambria"/>
                <a:cs typeface="Calibri Light"/>
              </a:rPr>
              <a:t>a risorse invariate</a:t>
            </a:r>
            <a:r>
              <a:rPr lang="it-IT" sz="1400" cap="none" dirty="0">
                <a:solidFill>
                  <a:srgbClr val="C00000"/>
                </a:solidFill>
                <a:highlight>
                  <a:srgbClr val="FFFF00"/>
                </a:highlight>
                <a:latin typeface="Arial Nova"/>
                <a:ea typeface="Cambria"/>
                <a:cs typeface="Calibri Light"/>
              </a:rPr>
              <a:t> </a:t>
            </a:r>
            <a:endParaRPr lang="en-US" sz="1400" cap="none">
              <a:solidFill>
                <a:srgbClr val="C00000"/>
              </a:solidFill>
              <a:highlight>
                <a:srgbClr val="FFFF00"/>
              </a:highlight>
              <a:latin typeface="Arial Nova"/>
              <a:ea typeface="Cambria"/>
              <a:cs typeface="Calibri Light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it-IT" sz="14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L'articolo 5 prevede l'istituzione di un Commissione Paritetica formata da Stato- Regione che ha chiesto più autonomia, e le autonomia locali. Alla Commissione spetta proporre, in base ai criteri fissati dall'intesa, l'individuazione delle risorse (umane, strumentali e organizzative) che sono determinate da DPCM.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it-IT" sz="1400" u="sng" cap="none" dirty="0">
                <a:solidFill>
                  <a:srgbClr val="C00000"/>
                </a:solidFill>
                <a:latin typeface="Arial Nova"/>
                <a:ea typeface="Cambria"/>
                <a:cs typeface="Calibri Light"/>
              </a:rPr>
              <a:t>Dove si provveda a determinare le risorse umane necessarie all'esercizio delle funzioni devolute, la Commissione sente le OO.SS. maggiormente rappresentative</a:t>
            </a:r>
            <a:endParaRPr lang="en-US" sz="1400" cap="none" dirty="0">
              <a:solidFill>
                <a:srgbClr val="C00000"/>
              </a:solidFill>
              <a:latin typeface="Arial Nova"/>
              <a:ea typeface="Cambria"/>
              <a:cs typeface="Calibri Light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it-IT" sz="14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L'intesa individua le modalità di finanziamento delle funzioni attribuite attraverso la </a:t>
            </a:r>
            <a:r>
              <a:rPr lang="it-IT" sz="1400" u="sng" cap="none" dirty="0">
                <a:solidFill>
                  <a:srgbClr val="C00000"/>
                </a:solidFill>
                <a:highlight>
                  <a:srgbClr val="FFFF00"/>
                </a:highlight>
                <a:latin typeface="Arial Nova"/>
                <a:ea typeface="Cambria"/>
                <a:cs typeface="Calibri Light"/>
              </a:rPr>
              <a:t>compartecipazione al gettito di tributi erariali</a:t>
            </a:r>
            <a:r>
              <a:rPr lang="it-IT" sz="14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 Le Regioni </a:t>
            </a:r>
            <a:r>
              <a:rPr lang="it-IT" sz="1400" u="sng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possono</a:t>
            </a:r>
            <a:r>
              <a:rPr lang="it-IT" sz="14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 trasferire le funzioni amministrative loro attribuite ai Comuni, o alle Province, Città Metropolitane e Regione stessa</a:t>
            </a:r>
            <a:endParaRPr lang="en-US" sz="1400" cap="none" dirty="0">
              <a:solidFill>
                <a:schemeClr val="tx1">
                  <a:lumMod val="85000"/>
                  <a:lumOff val="15000"/>
                </a:schemeClr>
              </a:solidFill>
              <a:latin typeface="Arial Nova"/>
              <a:ea typeface="Cambria"/>
              <a:cs typeface="Calibri Light"/>
            </a:endParaRP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49667B20-3A27-CFCA-941A-02A5D96054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638" y="719657"/>
            <a:ext cx="499915" cy="670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0921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6809B23-EC40-425A-B89A-F9CE4F0631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custGeom>
            <a:avLst/>
            <a:gdLst>
              <a:gd name="connsiteX0" fmla="*/ 3 w 11647715"/>
              <a:gd name="connsiteY0" fmla="*/ 0 h 2634343"/>
              <a:gd name="connsiteX1" fmla="*/ 11647715 w 11647715"/>
              <a:gd name="connsiteY1" fmla="*/ 0 h 2634343"/>
              <a:gd name="connsiteX2" fmla="*/ 11647715 w 11647715"/>
              <a:gd name="connsiteY2" fmla="*/ 2634343 h 2634343"/>
              <a:gd name="connsiteX3" fmla="*/ 3 w 11647715"/>
              <a:gd name="connsiteY3" fmla="*/ 2634343 h 2634343"/>
              <a:gd name="connsiteX4" fmla="*/ 3 w 11647715"/>
              <a:gd name="connsiteY4" fmla="*/ 1533667 h 2634343"/>
              <a:gd name="connsiteX5" fmla="*/ 0 w 11647715"/>
              <a:gd name="connsiteY5" fmla="*/ 1533667 h 2634343"/>
              <a:gd name="connsiteX6" fmla="*/ 0 w 11647715"/>
              <a:gd name="connsiteY6" fmla="*/ 980400 h 2634343"/>
              <a:gd name="connsiteX7" fmla="*/ 3 w 11647715"/>
              <a:gd name="connsiteY7" fmla="*/ 980400 h 2634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647715" h="2634343">
                <a:moveTo>
                  <a:pt x="3" y="0"/>
                </a:moveTo>
                <a:lnTo>
                  <a:pt x="11647715" y="0"/>
                </a:lnTo>
                <a:lnTo>
                  <a:pt x="11647715" y="2634343"/>
                </a:lnTo>
                <a:lnTo>
                  <a:pt x="3" y="2634343"/>
                </a:lnTo>
                <a:lnTo>
                  <a:pt x="3" y="1533667"/>
                </a:lnTo>
                <a:lnTo>
                  <a:pt x="0" y="1533667"/>
                </a:lnTo>
                <a:lnTo>
                  <a:pt x="0" y="980400"/>
                </a:lnTo>
                <a:lnTo>
                  <a:pt x="3" y="98040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6" name="Freeform: Shape 15">
            <a:extLst>
              <a:ext uri="{FF2B5EF4-FFF2-40B4-BE49-F238E27FC236}">
                <a16:creationId xmlns:a16="http://schemas.microsoft.com/office/drawing/2014/main" id="{A601F395-3079-4179-84BA-6654D9F825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7"/>
            <a:ext cx="10905067" cy="5571066"/>
          </a:xfrm>
          <a:custGeom>
            <a:avLst/>
            <a:gdLst>
              <a:gd name="connsiteX0" fmla="*/ 0 w 8130198"/>
              <a:gd name="connsiteY0" fmla="*/ 0 h 6857999"/>
              <a:gd name="connsiteX1" fmla="*/ 7241014 w 8130198"/>
              <a:gd name="connsiteY1" fmla="*/ 0 h 6857999"/>
              <a:gd name="connsiteX2" fmla="*/ 8130198 w 8130198"/>
              <a:gd name="connsiteY2" fmla="*/ 0 h 6857999"/>
              <a:gd name="connsiteX3" fmla="*/ 8130198 w 8130198"/>
              <a:gd name="connsiteY3" fmla="*/ 6857999 h 6857999"/>
              <a:gd name="connsiteX4" fmla="*/ 0 w 8130198"/>
              <a:gd name="connsiteY4" fmla="*/ 6857999 h 6857999"/>
              <a:gd name="connsiteX5" fmla="*/ 0 w 8130198"/>
              <a:gd name="connsiteY5" fmla="*/ 63753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30198" h="6857999">
                <a:moveTo>
                  <a:pt x="0" y="0"/>
                </a:moveTo>
                <a:lnTo>
                  <a:pt x="7241014" y="0"/>
                </a:lnTo>
                <a:lnTo>
                  <a:pt x="8130198" y="0"/>
                </a:lnTo>
                <a:lnTo>
                  <a:pt x="8130198" y="6857999"/>
                </a:lnTo>
                <a:lnTo>
                  <a:pt x="0" y="6857999"/>
                </a:lnTo>
                <a:lnTo>
                  <a:pt x="0" y="6375361"/>
                </a:lnTo>
                <a:close/>
              </a:path>
            </a:pathLst>
          </a:custGeom>
          <a:ln w="50800" cap="sq">
            <a:solidFill>
              <a:srgbClr val="7F7F7F"/>
            </a:solidFill>
            <a:miter lim="800000"/>
          </a:ln>
          <a:effectLst>
            <a:outerShdw blurRad="101600" dist="152400" dir="4380000" algn="t" rotWithShape="0">
              <a:prstClr val="black">
                <a:alpha val="43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" name="Titolo 4">
            <a:extLst>
              <a:ext uri="{FF2B5EF4-FFF2-40B4-BE49-F238E27FC236}">
                <a16:creationId xmlns:a16="http://schemas.microsoft.com/office/drawing/2014/main" id="{45CE5A7C-45AF-FEDC-424D-D9FEF523C0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1061660"/>
            <a:ext cx="9618133" cy="1043108"/>
          </a:xfrm>
        </p:spPr>
        <p:txBody>
          <a:bodyPr>
            <a:normAutofit/>
          </a:bodyPr>
          <a:lstStyle/>
          <a:p>
            <a:pPr algn="ctr"/>
            <a:r>
              <a:rPr lang="it-IT" sz="4800"/>
              <a:t>LA LEGGE "CALDEROLI" (art. 7-8-9]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9E91F8B9-F409-EF8C-CB4C-AACE2CE37AB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86933" y="2093634"/>
            <a:ext cx="9618133" cy="3719337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it-IT" sz="18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Sono le stesse intese a stabilire la loro durata (max 10 anni) e  le modalità con cui Stato o Regione coinvolta possono chiederne la cessazione. Possono essere modificate con la procedura prevista per l'approvazione.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it-IT" sz="18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Si affida alla Commissione paritetica il compito di valutare degli oneri finanziari derivanti dalla stessa intesa, di fare una ricognizione dell'allineamento tra fabbisogni di spesa e andamento del gettito dei tributi. E di proporre eventuali variazioni per riallineare i flussi finanziari.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it-IT" sz="1800" b="1" cap="none" dirty="0">
                <a:solidFill>
                  <a:srgbClr val="C00000"/>
                </a:solidFill>
                <a:highlight>
                  <a:srgbClr val="FFFF00"/>
                </a:highlight>
                <a:latin typeface="Arial Nova"/>
                <a:ea typeface="Cambria"/>
                <a:cs typeface="Calibri Light"/>
              </a:rPr>
              <a:t>LA LEGGE PREVEDE CHE TUTTO QUESTO AVVENGA A RISORSE INVARIATE SENZA PREVEDERE UN SISTEMA DI PEREQUAZIONE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it-IT" sz="18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I trasferimenti di funzioni e relative risorse finanziarie, umane, strumentali e organizzative deve avvenire senza nuovi o maggiori oneri per la finanza pubblica.</a:t>
            </a:r>
          </a:p>
          <a:p>
            <a:pPr marL="0" indent="0">
              <a:lnSpc>
                <a:spcPct val="110000"/>
              </a:lnSpc>
              <a:buNone/>
            </a:pPr>
            <a:endParaRPr lang="it-IT" sz="1800" cap="none">
              <a:solidFill>
                <a:schemeClr val="tx1">
                  <a:lumMod val="85000"/>
                  <a:lumOff val="15000"/>
                </a:schemeClr>
              </a:solidFill>
              <a:latin typeface="Arial Nova"/>
              <a:ea typeface="Cambria"/>
              <a:cs typeface="Calibri Light"/>
            </a:endParaRP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49667B20-3A27-CFCA-941A-02A5D96054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638" y="719657"/>
            <a:ext cx="499915" cy="670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169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6809B23-EC40-425A-B89A-F9CE4F0631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custGeom>
            <a:avLst/>
            <a:gdLst>
              <a:gd name="connsiteX0" fmla="*/ 3 w 11647715"/>
              <a:gd name="connsiteY0" fmla="*/ 0 h 2634343"/>
              <a:gd name="connsiteX1" fmla="*/ 11647715 w 11647715"/>
              <a:gd name="connsiteY1" fmla="*/ 0 h 2634343"/>
              <a:gd name="connsiteX2" fmla="*/ 11647715 w 11647715"/>
              <a:gd name="connsiteY2" fmla="*/ 2634343 h 2634343"/>
              <a:gd name="connsiteX3" fmla="*/ 3 w 11647715"/>
              <a:gd name="connsiteY3" fmla="*/ 2634343 h 2634343"/>
              <a:gd name="connsiteX4" fmla="*/ 3 w 11647715"/>
              <a:gd name="connsiteY4" fmla="*/ 1533667 h 2634343"/>
              <a:gd name="connsiteX5" fmla="*/ 0 w 11647715"/>
              <a:gd name="connsiteY5" fmla="*/ 1533667 h 2634343"/>
              <a:gd name="connsiteX6" fmla="*/ 0 w 11647715"/>
              <a:gd name="connsiteY6" fmla="*/ 980400 h 2634343"/>
              <a:gd name="connsiteX7" fmla="*/ 3 w 11647715"/>
              <a:gd name="connsiteY7" fmla="*/ 980400 h 2634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647715" h="2634343">
                <a:moveTo>
                  <a:pt x="3" y="0"/>
                </a:moveTo>
                <a:lnTo>
                  <a:pt x="11647715" y="0"/>
                </a:lnTo>
                <a:lnTo>
                  <a:pt x="11647715" y="2634343"/>
                </a:lnTo>
                <a:lnTo>
                  <a:pt x="3" y="2634343"/>
                </a:lnTo>
                <a:lnTo>
                  <a:pt x="3" y="1533667"/>
                </a:lnTo>
                <a:lnTo>
                  <a:pt x="0" y="1533667"/>
                </a:lnTo>
                <a:lnTo>
                  <a:pt x="0" y="980400"/>
                </a:lnTo>
                <a:lnTo>
                  <a:pt x="3" y="98040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6" name="Freeform: Shape 15">
            <a:extLst>
              <a:ext uri="{FF2B5EF4-FFF2-40B4-BE49-F238E27FC236}">
                <a16:creationId xmlns:a16="http://schemas.microsoft.com/office/drawing/2014/main" id="{A601F395-3079-4179-84BA-6654D9F825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7"/>
            <a:ext cx="10905067" cy="5571066"/>
          </a:xfrm>
          <a:custGeom>
            <a:avLst/>
            <a:gdLst>
              <a:gd name="connsiteX0" fmla="*/ 0 w 8130198"/>
              <a:gd name="connsiteY0" fmla="*/ 0 h 6857999"/>
              <a:gd name="connsiteX1" fmla="*/ 7241014 w 8130198"/>
              <a:gd name="connsiteY1" fmla="*/ 0 h 6857999"/>
              <a:gd name="connsiteX2" fmla="*/ 8130198 w 8130198"/>
              <a:gd name="connsiteY2" fmla="*/ 0 h 6857999"/>
              <a:gd name="connsiteX3" fmla="*/ 8130198 w 8130198"/>
              <a:gd name="connsiteY3" fmla="*/ 6857999 h 6857999"/>
              <a:gd name="connsiteX4" fmla="*/ 0 w 8130198"/>
              <a:gd name="connsiteY4" fmla="*/ 6857999 h 6857999"/>
              <a:gd name="connsiteX5" fmla="*/ 0 w 8130198"/>
              <a:gd name="connsiteY5" fmla="*/ 63753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30198" h="6857999">
                <a:moveTo>
                  <a:pt x="0" y="0"/>
                </a:moveTo>
                <a:lnTo>
                  <a:pt x="7241014" y="0"/>
                </a:lnTo>
                <a:lnTo>
                  <a:pt x="8130198" y="0"/>
                </a:lnTo>
                <a:lnTo>
                  <a:pt x="8130198" y="6857999"/>
                </a:lnTo>
                <a:lnTo>
                  <a:pt x="0" y="6857999"/>
                </a:lnTo>
                <a:lnTo>
                  <a:pt x="0" y="6375361"/>
                </a:lnTo>
                <a:close/>
              </a:path>
            </a:pathLst>
          </a:custGeom>
          <a:ln w="50800" cap="sq">
            <a:solidFill>
              <a:srgbClr val="7F7F7F"/>
            </a:solidFill>
            <a:miter lim="800000"/>
          </a:ln>
          <a:effectLst>
            <a:outerShdw blurRad="101600" dist="152400" dir="4380000" algn="t" rotWithShape="0">
              <a:prstClr val="black">
                <a:alpha val="43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" name="Titolo 4">
            <a:extLst>
              <a:ext uri="{FF2B5EF4-FFF2-40B4-BE49-F238E27FC236}">
                <a16:creationId xmlns:a16="http://schemas.microsoft.com/office/drawing/2014/main" id="{45CE5A7C-45AF-FEDC-424D-D9FEF523C0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1061660"/>
            <a:ext cx="9618133" cy="1043108"/>
          </a:xfrm>
        </p:spPr>
        <p:txBody>
          <a:bodyPr>
            <a:normAutofit/>
          </a:bodyPr>
          <a:lstStyle/>
          <a:p>
            <a:pPr algn="ctr"/>
            <a:r>
              <a:rPr lang="it-IT" sz="4800"/>
              <a:t>LA LEGGE "CALDEROLI" (art. 10-11]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9E91F8B9-F409-EF8C-CB4C-AACE2CE37AB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86933" y="2226681"/>
            <a:ext cx="9618133" cy="35862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18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L'impegno a promuovere la coesione e la solidarietà nazionale, previsto dall'articolo 10, in assenza di risorse aggiuntive e della definizione di un sistema perequativo in applicazione dell'art. 119, rimane una mera dichiarazione di buona volontà, a fronte degli effetti deflagranti per il sistema paese che l'applicazione della legge avrà, e un'ammissione di inefficacia delle disposizioni previste per i LEP.</a:t>
            </a:r>
            <a:endParaRPr lang="it-IT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it-IT" sz="18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Le disposizioni finali, infine, fanno salvi gli atti già presentati dalle Regioni negli anni passati e le interlocuzioni avute con i Governi, estendono gli effetti di miglior favore alle Regioni a statuto speciale e alle Province autonome e si limitano a ricordare la valenza dell'art. 120 della Costituzione che sancisce il potere sostitutivo del Governo. 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49667B20-3A27-CFCA-941A-02A5D96054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638" y="719657"/>
            <a:ext cx="499915" cy="670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549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>
            <a:extLst>
              <a:ext uri="{FF2B5EF4-FFF2-40B4-BE49-F238E27FC236}">
                <a16:creationId xmlns:a16="http://schemas.microsoft.com/office/drawing/2014/main" id="{E6D57E0B-41E7-4862-852B-4C24E7B478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14684A4D-3AB3-4D14-8F74-E9E22EFC92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31" name="Rectangle 30">
              <a:extLst>
                <a:ext uri="{FF2B5EF4-FFF2-40B4-BE49-F238E27FC236}">
                  <a16:creationId xmlns:a16="http://schemas.microsoft.com/office/drawing/2014/main" id="{62AAD8D6-E6DC-4196-8B6E-99E7C90270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11">
              <a:extLst>
                <a:ext uri="{FF2B5EF4-FFF2-40B4-BE49-F238E27FC236}">
                  <a16:creationId xmlns:a16="http://schemas.microsoft.com/office/drawing/2014/main" id="{EF22364E-4978-4D02-9F7E-4608CE9F4B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D203295E-B861-404F-966C-8EDD882877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454915C5-707B-4B29-9E6B-116367F841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070191" cy="6858000"/>
          </a:xfrm>
          <a:custGeom>
            <a:avLst/>
            <a:gdLst>
              <a:gd name="connsiteX0" fmla="*/ 1 w 4061802"/>
              <a:gd name="connsiteY0" fmla="*/ 0 h 6858000"/>
              <a:gd name="connsiteX1" fmla="*/ 4059081 w 4061802"/>
              <a:gd name="connsiteY1" fmla="*/ 0 h 6858000"/>
              <a:gd name="connsiteX2" fmla="*/ 4059081 w 4061802"/>
              <a:gd name="connsiteY2" fmla="*/ 2339825 h 6858000"/>
              <a:gd name="connsiteX3" fmla="*/ 4061802 w 4061802"/>
              <a:gd name="connsiteY3" fmla="*/ 2339683 h 6858000"/>
              <a:gd name="connsiteX4" fmla="*/ 4061802 w 4061802"/>
              <a:gd name="connsiteY4" fmla="*/ 3776054 h 6858000"/>
              <a:gd name="connsiteX5" fmla="*/ 4059081 w 4061802"/>
              <a:gd name="connsiteY5" fmla="*/ 3776199 h 6858000"/>
              <a:gd name="connsiteX6" fmla="*/ 4059081 w 4061802"/>
              <a:gd name="connsiteY6" fmla="*/ 6858000 h 6858000"/>
              <a:gd name="connsiteX7" fmla="*/ 1 w 4061802"/>
              <a:gd name="connsiteY7" fmla="*/ 6858000 h 6858000"/>
              <a:gd name="connsiteX8" fmla="*/ 1 w 4061802"/>
              <a:gd name="connsiteY8" fmla="*/ 3992604 h 6858000"/>
              <a:gd name="connsiteX9" fmla="*/ 0 w 4061802"/>
              <a:gd name="connsiteY9" fmla="*/ 3992604 h 6858000"/>
              <a:gd name="connsiteX10" fmla="*/ 0 w 4061802"/>
              <a:gd name="connsiteY10" fmla="*/ 2552279 h 6858000"/>
              <a:gd name="connsiteX11" fmla="*/ 1 w 4061802"/>
              <a:gd name="connsiteY11" fmla="*/ 255227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061802" h="6858000">
                <a:moveTo>
                  <a:pt x="1" y="0"/>
                </a:moveTo>
                <a:lnTo>
                  <a:pt x="4059081" y="0"/>
                </a:lnTo>
                <a:lnTo>
                  <a:pt x="4059081" y="2339825"/>
                </a:lnTo>
                <a:lnTo>
                  <a:pt x="4061802" y="2339683"/>
                </a:lnTo>
                <a:lnTo>
                  <a:pt x="4061802" y="3776054"/>
                </a:lnTo>
                <a:lnTo>
                  <a:pt x="4059081" y="3776199"/>
                </a:lnTo>
                <a:lnTo>
                  <a:pt x="4059081" y="6858000"/>
                </a:lnTo>
                <a:lnTo>
                  <a:pt x="1" y="6858000"/>
                </a:lnTo>
                <a:lnTo>
                  <a:pt x="1" y="3992604"/>
                </a:lnTo>
                <a:lnTo>
                  <a:pt x="0" y="3992604"/>
                </a:lnTo>
                <a:lnTo>
                  <a:pt x="0" y="2552279"/>
                </a:lnTo>
                <a:lnTo>
                  <a:pt x="1" y="2552279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3600000" scaled="0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A37FA0CF-B527-B024-1E4F-3C4C085EEE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600600"/>
            <a:ext cx="3413190" cy="5361099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200" dirty="0">
                <a:solidFill>
                  <a:srgbClr val="FFFFFF"/>
                </a:solidFill>
              </a:rPr>
              <a:t>Le </a:t>
            </a:r>
            <a:r>
              <a:rPr lang="en-US" sz="3200" dirty="0" err="1">
                <a:solidFill>
                  <a:srgbClr val="FFFFFF"/>
                </a:solidFill>
              </a:rPr>
              <a:t>regioni</a:t>
            </a:r>
            <a:r>
              <a:rPr lang="en-US" sz="3200" dirty="0">
                <a:solidFill>
                  <a:srgbClr val="FFFFFF"/>
                </a:solidFill>
              </a:rPr>
              <a:t> </a:t>
            </a:r>
            <a:r>
              <a:rPr lang="en-US" sz="3200" dirty="0" err="1">
                <a:solidFill>
                  <a:srgbClr val="FFFFFF"/>
                </a:solidFill>
              </a:rPr>
              <a:t>avranno</a:t>
            </a:r>
            <a:r>
              <a:rPr lang="en-US" sz="3200" dirty="0">
                <a:solidFill>
                  <a:srgbClr val="FFFFFF"/>
                </a:solidFill>
              </a:rPr>
              <a:t> </a:t>
            </a:r>
            <a:br>
              <a:rPr lang="en-US" sz="3200" dirty="0">
                <a:solidFill>
                  <a:srgbClr val="FFFFFF"/>
                </a:solidFill>
              </a:rPr>
            </a:br>
            <a:r>
              <a:rPr lang="en-US" sz="3200" dirty="0">
                <a:solidFill>
                  <a:srgbClr val="FFFFFF"/>
                </a:solidFill>
              </a:rPr>
              <a:t> </a:t>
            </a:r>
            <a:r>
              <a:rPr lang="en-US" sz="3200" dirty="0" err="1">
                <a:solidFill>
                  <a:srgbClr val="FFFFFF"/>
                </a:solidFill>
              </a:rPr>
              <a:t>maggiore</a:t>
            </a:r>
            <a:r>
              <a:rPr lang="en-US" sz="3200" dirty="0">
                <a:solidFill>
                  <a:srgbClr val="FFFFFF"/>
                </a:solidFill>
              </a:rPr>
              <a:t> </a:t>
            </a:r>
            <a:r>
              <a:rPr lang="en-US" sz="3200" dirty="0" err="1">
                <a:solidFill>
                  <a:srgbClr val="FFFFFF"/>
                </a:solidFill>
              </a:rPr>
              <a:t>autonomia</a:t>
            </a:r>
            <a:r>
              <a:rPr lang="en-US" sz="3200" dirty="0">
                <a:solidFill>
                  <a:srgbClr val="FFFFFF"/>
                </a:solidFill>
              </a:rPr>
              <a:t>:</a:t>
            </a:r>
            <a:br>
              <a:rPr lang="en-US" sz="3200" dirty="0"/>
            </a:br>
            <a:r>
              <a:rPr lang="en-US" sz="3200" dirty="0">
                <a:solidFill>
                  <a:srgbClr val="FFFFFF"/>
                </a:solidFill>
              </a:rPr>
              <a:t> 1/2</a:t>
            </a:r>
            <a:br>
              <a:rPr lang="en-US" sz="3200" dirty="0">
                <a:solidFill>
                  <a:srgbClr val="FFFFFF"/>
                </a:solidFill>
              </a:rPr>
            </a:br>
            <a:br>
              <a:rPr lang="en-US" sz="2500" dirty="0"/>
            </a:br>
            <a:r>
              <a:rPr lang="en-US" sz="2500" dirty="0">
                <a:solidFill>
                  <a:srgbClr val="FFFFFF"/>
                </a:solidFill>
              </a:rPr>
              <a:t>SU </a:t>
            </a:r>
            <a:r>
              <a:rPr lang="en-US" sz="2500" dirty="0" err="1">
                <a:solidFill>
                  <a:srgbClr val="FFFFFF"/>
                </a:solidFill>
              </a:rPr>
              <a:t>queste</a:t>
            </a:r>
            <a:r>
              <a:rPr lang="en-US" sz="2500" dirty="0">
                <a:solidFill>
                  <a:srgbClr val="FFFFFF"/>
                </a:solidFill>
              </a:rPr>
              <a:t> </a:t>
            </a:r>
            <a:r>
              <a:rPr lang="en-US" sz="2500" dirty="0" err="1">
                <a:solidFill>
                  <a:srgbClr val="FFFFFF"/>
                </a:solidFill>
              </a:rPr>
              <a:t>materie</a:t>
            </a:r>
            <a:r>
              <a:rPr lang="en-US" sz="2500" dirty="0">
                <a:solidFill>
                  <a:srgbClr val="FFFFFF"/>
                </a:solidFill>
              </a:rPr>
              <a:t> le </a:t>
            </a:r>
            <a:r>
              <a:rPr lang="en-US" sz="2500" dirty="0" err="1">
                <a:solidFill>
                  <a:srgbClr val="FFFFFF"/>
                </a:solidFill>
              </a:rPr>
              <a:t>regioni</a:t>
            </a:r>
            <a:r>
              <a:rPr lang="en-US" sz="2500" dirty="0">
                <a:solidFill>
                  <a:srgbClr val="FFFFFF"/>
                </a:solidFill>
              </a:rPr>
              <a:t> </a:t>
            </a:r>
            <a:r>
              <a:rPr lang="en-US" sz="2500" dirty="0" err="1">
                <a:solidFill>
                  <a:srgbClr val="FFFFFF"/>
                </a:solidFill>
              </a:rPr>
              <a:t>potrebbero</a:t>
            </a:r>
            <a:r>
              <a:rPr lang="en-US" sz="2500" dirty="0">
                <a:solidFill>
                  <a:srgbClr val="FFFFFF"/>
                </a:solidFill>
              </a:rPr>
              <a:t> </a:t>
            </a:r>
            <a:r>
              <a:rPr lang="en-US" sz="2500" dirty="0" err="1">
                <a:solidFill>
                  <a:srgbClr val="FFFFFF"/>
                </a:solidFill>
              </a:rPr>
              <a:t>vedersi</a:t>
            </a:r>
            <a:r>
              <a:rPr lang="en-US" sz="2500" dirty="0">
                <a:solidFill>
                  <a:srgbClr val="FFFFFF"/>
                </a:solidFill>
              </a:rPr>
              <a:t> </a:t>
            </a:r>
            <a:r>
              <a:rPr lang="en-US" sz="2500" dirty="0" err="1">
                <a:solidFill>
                  <a:srgbClr val="FFFFFF"/>
                </a:solidFill>
              </a:rPr>
              <a:t>attribuita</a:t>
            </a:r>
            <a:r>
              <a:rPr lang="en-US" sz="2500" dirty="0">
                <a:solidFill>
                  <a:srgbClr val="FFFFFF"/>
                </a:solidFill>
              </a:rPr>
              <a:t> da subito </a:t>
            </a:r>
            <a:r>
              <a:rPr lang="en-US" sz="2500" dirty="0" err="1">
                <a:solidFill>
                  <a:srgbClr val="FFFFFF"/>
                </a:solidFill>
              </a:rPr>
              <a:t>competenza</a:t>
            </a:r>
            <a:r>
              <a:rPr lang="en-US" sz="2500" dirty="0">
                <a:solidFill>
                  <a:srgbClr val="FFFFFF"/>
                </a:solidFill>
              </a:rPr>
              <a:t> </a:t>
            </a:r>
            <a:r>
              <a:rPr lang="en-US" sz="2500" dirty="0" err="1">
                <a:solidFill>
                  <a:srgbClr val="FFFFFF"/>
                </a:solidFill>
              </a:rPr>
              <a:t>legislativa</a:t>
            </a:r>
            <a:r>
              <a:rPr lang="en-US" sz="2500" dirty="0">
                <a:solidFill>
                  <a:srgbClr val="FFFFFF"/>
                </a:solidFill>
              </a:rPr>
              <a:t> in via </a:t>
            </a:r>
            <a:r>
              <a:rPr lang="en-US" sz="2500" dirty="0" err="1">
                <a:solidFill>
                  <a:srgbClr val="FFFFFF"/>
                </a:solidFill>
              </a:rPr>
              <a:t>esclusiva</a:t>
            </a:r>
            <a:r>
              <a:rPr lang="en-US" sz="2500" dirty="0">
                <a:solidFill>
                  <a:srgbClr val="FFFFFF"/>
                </a:solidFill>
              </a:rPr>
              <a:t> - senza </a:t>
            </a:r>
            <a:r>
              <a:rPr lang="en-US" sz="2500" dirty="0" err="1">
                <a:solidFill>
                  <a:srgbClr val="FFFFFF"/>
                </a:solidFill>
              </a:rPr>
              <a:t>alcun</a:t>
            </a:r>
            <a:r>
              <a:rPr lang="en-US" sz="2500" dirty="0">
                <a:solidFill>
                  <a:srgbClr val="FFFFFF"/>
                </a:solidFill>
              </a:rPr>
              <a:t> </a:t>
            </a:r>
            <a:r>
              <a:rPr lang="en-US" sz="2500" dirty="0" err="1">
                <a:solidFill>
                  <a:srgbClr val="FFFFFF"/>
                </a:solidFill>
              </a:rPr>
              <a:t>vincolo</a:t>
            </a:r>
            <a:r>
              <a:rPr lang="en-US" sz="2500" dirty="0">
                <a:solidFill>
                  <a:srgbClr val="FFFFFF"/>
                </a:solidFill>
              </a:rPr>
              <a:t> </a:t>
            </a:r>
            <a:r>
              <a:rPr lang="en-US" sz="2500" dirty="0" err="1">
                <a:solidFill>
                  <a:srgbClr val="FFFFFF"/>
                </a:solidFill>
              </a:rPr>
              <a:t>unitario</a:t>
            </a:r>
            <a:r>
              <a:rPr lang="en-US" sz="2500" dirty="0">
                <a:solidFill>
                  <a:srgbClr val="FFFFFF"/>
                </a:solidFill>
              </a:rPr>
              <a:t> - </a:t>
            </a:r>
            <a:r>
              <a:rPr lang="en-US" sz="2500" dirty="0" err="1">
                <a:solidFill>
                  <a:srgbClr val="FFFFFF"/>
                </a:solidFill>
              </a:rPr>
              <a:t>creando</a:t>
            </a:r>
            <a:r>
              <a:rPr lang="en-US" sz="2500" dirty="0">
                <a:solidFill>
                  <a:srgbClr val="FFFFFF"/>
                </a:solidFill>
              </a:rPr>
              <a:t> 21 </a:t>
            </a:r>
            <a:r>
              <a:rPr lang="en-US" sz="2500" dirty="0" err="1">
                <a:solidFill>
                  <a:srgbClr val="FFFFFF"/>
                </a:solidFill>
              </a:rPr>
              <a:t>sistemi</a:t>
            </a:r>
            <a:r>
              <a:rPr lang="en-US" sz="2500" dirty="0">
                <a:solidFill>
                  <a:srgbClr val="FFFFFF"/>
                </a:solidFill>
              </a:rPr>
              <a:t> </a:t>
            </a:r>
            <a:r>
              <a:rPr lang="en-US" sz="2500" dirty="0" err="1">
                <a:solidFill>
                  <a:srgbClr val="FFFFFF"/>
                </a:solidFill>
              </a:rPr>
              <a:t>differenti</a:t>
            </a:r>
            <a:endParaRPr lang="en-US" sz="2500" dirty="0">
              <a:solidFill>
                <a:srgbClr val="FFFFFF"/>
              </a:solidFill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26B8E032-9914-4C00-B51A-C2DA16271D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21733" cy="6858000"/>
          </a:xfrm>
          <a:prstGeom prst="rect">
            <a:avLst/>
          </a:prstGeom>
          <a:solidFill>
            <a:schemeClr val="accent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9" name="Freeform: Shape 38">
            <a:extLst>
              <a:ext uri="{FF2B5EF4-FFF2-40B4-BE49-F238E27FC236}">
                <a16:creationId xmlns:a16="http://schemas.microsoft.com/office/drawing/2014/main" id="{43B4841E-E6B6-48C3-BA02-F73659C6DA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1802" y="1"/>
            <a:ext cx="8130198" cy="6857999"/>
          </a:xfrm>
          <a:custGeom>
            <a:avLst/>
            <a:gdLst>
              <a:gd name="connsiteX0" fmla="*/ 0 w 8130198"/>
              <a:gd name="connsiteY0" fmla="*/ 0 h 6857999"/>
              <a:gd name="connsiteX1" fmla="*/ 7241014 w 8130198"/>
              <a:gd name="connsiteY1" fmla="*/ 0 h 6857999"/>
              <a:gd name="connsiteX2" fmla="*/ 8130198 w 8130198"/>
              <a:gd name="connsiteY2" fmla="*/ 0 h 6857999"/>
              <a:gd name="connsiteX3" fmla="*/ 8130198 w 8130198"/>
              <a:gd name="connsiteY3" fmla="*/ 6857999 h 6857999"/>
              <a:gd name="connsiteX4" fmla="*/ 0 w 8130198"/>
              <a:gd name="connsiteY4" fmla="*/ 6857999 h 6857999"/>
              <a:gd name="connsiteX5" fmla="*/ 0 w 8130198"/>
              <a:gd name="connsiteY5" fmla="*/ 63753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30198" h="6857999">
                <a:moveTo>
                  <a:pt x="0" y="0"/>
                </a:moveTo>
                <a:lnTo>
                  <a:pt x="7241014" y="0"/>
                </a:lnTo>
                <a:lnTo>
                  <a:pt x="8130198" y="0"/>
                </a:lnTo>
                <a:lnTo>
                  <a:pt x="8130198" y="6857999"/>
                </a:lnTo>
                <a:lnTo>
                  <a:pt x="0" y="6857999"/>
                </a:lnTo>
                <a:lnTo>
                  <a:pt x="0" y="6375361"/>
                </a:lnTo>
                <a:close/>
              </a:path>
            </a:pathLst>
          </a:custGeom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72EBED7-3CEB-6EE5-8BBE-A6E5BE3A9E8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554461" y="957181"/>
            <a:ext cx="7003716" cy="498846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MATERIE NON SUBORDINATE A DEFINIZIONE DEI LEP</a:t>
            </a:r>
            <a:endParaRPr lang="it-IT">
              <a:solidFill>
                <a:schemeClr val="tx1">
                  <a:lumMod val="95000"/>
                  <a:lumOff val="5000"/>
                </a:schemeClr>
              </a:solidFill>
              <a:latin typeface="Arial Nova"/>
            </a:endParaRPr>
          </a:p>
          <a:p>
            <a:pPr marL="342900"/>
            <a:r>
              <a:rPr lang="en-US" sz="1600" u="sng" err="1">
                <a:solidFill>
                  <a:schemeClr val="tx1">
                    <a:lumMod val="95000"/>
                    <a:lumOff val="5000"/>
                  </a:schemeClr>
                </a:solidFill>
                <a:highlight>
                  <a:srgbClr val="FFFF00"/>
                </a:highlight>
                <a:latin typeface="Arial Nova"/>
              </a:rPr>
              <a:t>Organizzazione</a:t>
            </a:r>
            <a:r>
              <a:rPr lang="en-US" sz="1600" u="sng" dirty="0">
                <a:solidFill>
                  <a:schemeClr val="tx1">
                    <a:lumMod val="95000"/>
                    <a:lumOff val="5000"/>
                  </a:schemeClr>
                </a:solidFill>
                <a:highlight>
                  <a:srgbClr val="FFFF00"/>
                </a:highlight>
                <a:latin typeface="Arial Nova"/>
              </a:rPr>
              <a:t> </a:t>
            </a:r>
            <a:r>
              <a:rPr lang="en-US" sz="1600" u="sng" err="1">
                <a:solidFill>
                  <a:schemeClr val="tx1">
                    <a:lumMod val="95000"/>
                    <a:lumOff val="5000"/>
                  </a:schemeClr>
                </a:solidFill>
                <a:highlight>
                  <a:srgbClr val="FFFF00"/>
                </a:highlight>
                <a:latin typeface="Arial Nova"/>
              </a:rPr>
              <a:t>della</a:t>
            </a:r>
            <a:r>
              <a:rPr lang="en-US" sz="1600" u="sng" dirty="0">
                <a:solidFill>
                  <a:schemeClr val="tx1">
                    <a:lumMod val="95000"/>
                    <a:lumOff val="5000"/>
                  </a:schemeClr>
                </a:solidFill>
                <a:highlight>
                  <a:srgbClr val="FFFF00"/>
                </a:highlight>
                <a:latin typeface="Arial Nova"/>
              </a:rPr>
              <a:t> </a:t>
            </a:r>
            <a:r>
              <a:rPr lang="en-US" sz="1600" u="sng" err="1">
                <a:solidFill>
                  <a:schemeClr val="tx1">
                    <a:lumMod val="95000"/>
                    <a:lumOff val="5000"/>
                  </a:schemeClr>
                </a:solidFill>
                <a:highlight>
                  <a:srgbClr val="FFFF00"/>
                </a:highlight>
                <a:latin typeface="Arial Nova"/>
              </a:rPr>
              <a:t>giustizia</a:t>
            </a:r>
            <a:r>
              <a:rPr lang="en-US" sz="1600" u="sng" dirty="0">
                <a:solidFill>
                  <a:schemeClr val="tx1">
                    <a:lumMod val="95000"/>
                    <a:lumOff val="5000"/>
                  </a:schemeClr>
                </a:solidFill>
                <a:highlight>
                  <a:srgbClr val="FFFF00"/>
                </a:highlight>
                <a:latin typeface="Arial Nova"/>
              </a:rPr>
              <a:t> di pace</a:t>
            </a: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latin typeface="Arial Nova"/>
            </a:endParaRPr>
          </a:p>
          <a:p>
            <a:pPr marL="342900"/>
            <a:r>
              <a:rPr lang="en-US" sz="1600" err="1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Rapporti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 </a:t>
            </a:r>
            <a:r>
              <a:rPr lang="en-US" sz="1600" err="1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internazionali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 e con la </a:t>
            </a:r>
            <a:r>
              <a:rPr lang="en-US" sz="1600" err="1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Ue</a:t>
            </a:r>
            <a:endParaRPr lang="en-US" sz="1600">
              <a:solidFill>
                <a:schemeClr val="tx1">
                  <a:lumMod val="95000"/>
                  <a:lumOff val="5000"/>
                </a:schemeClr>
              </a:solidFill>
              <a:latin typeface="Arial Nova"/>
            </a:endParaRPr>
          </a:p>
          <a:p>
            <a:pPr marL="342900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Commercio con </a:t>
            </a:r>
            <a:r>
              <a:rPr lang="en-US" sz="1600" err="1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l'estero</a:t>
            </a:r>
            <a:endParaRPr lang="en-US" sz="1600">
              <a:solidFill>
                <a:schemeClr val="tx1">
                  <a:lumMod val="95000"/>
                  <a:lumOff val="5000"/>
                </a:schemeClr>
              </a:solidFill>
              <a:latin typeface="Arial Nova"/>
            </a:endParaRPr>
          </a:p>
          <a:p>
            <a:pPr marL="342900"/>
            <a:r>
              <a:rPr lang="en-US" sz="1600" err="1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Professioni</a:t>
            </a:r>
            <a:endParaRPr lang="en-US" sz="1600">
              <a:solidFill>
                <a:schemeClr val="tx1">
                  <a:lumMod val="95000"/>
                  <a:lumOff val="5000"/>
                </a:schemeClr>
              </a:solidFill>
              <a:latin typeface="Arial Nova"/>
            </a:endParaRPr>
          </a:p>
          <a:p>
            <a:pPr marL="342900"/>
            <a:r>
              <a:rPr lang="en-US" sz="1600" err="1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Protezione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 civile</a:t>
            </a:r>
          </a:p>
          <a:p>
            <a:pPr marL="342900"/>
            <a:r>
              <a:rPr lang="en-US" sz="1600" err="1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Previdenza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 </a:t>
            </a:r>
            <a:r>
              <a:rPr lang="en-US" sz="1600" err="1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Complementare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 e </a:t>
            </a:r>
            <a:r>
              <a:rPr lang="en-US" sz="1600" err="1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integrativa</a:t>
            </a:r>
            <a:endParaRPr lang="en-US" sz="1600">
              <a:solidFill>
                <a:schemeClr val="tx1">
                  <a:lumMod val="95000"/>
                  <a:lumOff val="5000"/>
                </a:schemeClr>
              </a:solidFill>
              <a:latin typeface="Arial Nova"/>
            </a:endParaRPr>
          </a:p>
          <a:p>
            <a:pPr marL="342900"/>
            <a:r>
              <a:rPr lang="en-US" sz="1600" err="1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Coordinamento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 </a:t>
            </a:r>
            <a:r>
              <a:rPr lang="en-US" sz="1600" err="1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della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 </a:t>
            </a:r>
            <a:r>
              <a:rPr lang="en-US" sz="1600" err="1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finanza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 </a:t>
            </a:r>
            <a:r>
              <a:rPr lang="en-US" sz="1600" err="1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pubblica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 e del </a:t>
            </a:r>
            <a:r>
              <a:rPr lang="en-US" sz="1600" err="1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sistema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 </a:t>
            </a:r>
            <a:r>
              <a:rPr lang="en-US" sz="1600" err="1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tributario</a:t>
            </a:r>
            <a:endParaRPr lang="en-US" sz="1600">
              <a:solidFill>
                <a:schemeClr val="tx1">
                  <a:lumMod val="95000"/>
                  <a:lumOff val="5000"/>
                </a:schemeClr>
              </a:solidFill>
              <a:latin typeface="Arial Nova"/>
            </a:endParaRPr>
          </a:p>
          <a:p>
            <a:pPr marL="342900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Casse di </a:t>
            </a:r>
            <a:r>
              <a:rPr lang="en-US" sz="1600" err="1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risparmio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, </a:t>
            </a:r>
            <a:r>
              <a:rPr lang="en-US" sz="1600" err="1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casse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 </a:t>
            </a:r>
            <a:r>
              <a:rPr lang="en-US" sz="1600" err="1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rurali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, </a:t>
            </a:r>
            <a:r>
              <a:rPr lang="en-US" sz="1600" err="1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aziende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 di </a:t>
            </a:r>
            <a:r>
              <a:rPr lang="en-US" sz="1600" err="1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credito</a:t>
            </a:r>
            <a:endParaRPr lang="en-US" sz="1600">
              <a:solidFill>
                <a:schemeClr val="tx1">
                  <a:lumMod val="95000"/>
                  <a:lumOff val="5000"/>
                </a:schemeClr>
              </a:solidFill>
              <a:latin typeface="Arial Nova"/>
            </a:endParaRPr>
          </a:p>
          <a:p>
            <a:pPr marL="342900"/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Enti di </a:t>
            </a:r>
            <a:r>
              <a:rPr lang="en-US" sz="1600" err="1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credito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 </a:t>
            </a:r>
            <a:r>
              <a:rPr lang="en-US" sz="1600" err="1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fondiario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 e </a:t>
            </a:r>
            <a:r>
              <a:rPr lang="en-US" sz="1600" err="1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agrario</a:t>
            </a:r>
            <a:endParaRPr lang="en-US" sz="1600">
              <a:solidFill>
                <a:schemeClr val="tx1">
                  <a:lumMod val="95000"/>
                  <a:lumOff val="5000"/>
                </a:schemeClr>
              </a:solidFill>
              <a:latin typeface="Arial Nova"/>
            </a:endParaRPr>
          </a:p>
          <a:p>
            <a:pPr marL="0"/>
            <a:endParaRPr lang="en-US" sz="160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A5CF091A-1B53-A3FC-568B-14558B1DE3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86098" y="107273"/>
            <a:ext cx="499915" cy="670618"/>
          </a:xfrm>
          <a:prstGeom prst="rect">
            <a:avLst/>
          </a:prstGeom>
        </p:spPr>
      </p:pic>
      <p:sp>
        <p:nvSpPr>
          <p:cNvPr id="4" name="Ovale 3">
            <a:extLst>
              <a:ext uri="{FF2B5EF4-FFF2-40B4-BE49-F238E27FC236}">
                <a16:creationId xmlns:a16="http://schemas.microsoft.com/office/drawing/2014/main" id="{8B2740F7-2240-6E3D-A93C-C186AA77B03B}"/>
              </a:ext>
            </a:extLst>
          </p:cNvPr>
          <p:cNvSpPr/>
          <p:nvPr/>
        </p:nvSpPr>
        <p:spPr>
          <a:xfrm rot="-1380000">
            <a:off x="8910441" y="5198282"/>
            <a:ext cx="3133913" cy="1372044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600" b="1" i="1" dirty="0">
                <a:latin typeface="Arial Nova"/>
              </a:rPr>
              <a:t>Veneto, Lombardia,</a:t>
            </a:r>
          </a:p>
          <a:p>
            <a:pPr algn="ctr"/>
            <a:r>
              <a:rPr lang="it-IT" sz="1600" b="1" i="1" dirty="0">
                <a:latin typeface="Arial Nova"/>
              </a:rPr>
              <a:t>Liguria e Piemonte</a:t>
            </a:r>
          </a:p>
          <a:p>
            <a:pPr algn="ctr"/>
            <a:r>
              <a:rPr lang="it-IT" sz="1600" b="1" i="1" dirty="0">
                <a:latin typeface="Arial Nova"/>
              </a:rPr>
              <a:t>hanno già presentato richiesta al Governo</a:t>
            </a:r>
          </a:p>
        </p:txBody>
      </p:sp>
    </p:spTree>
    <p:extLst>
      <p:ext uri="{BB962C8B-B14F-4D97-AF65-F5344CB8AC3E}">
        <p14:creationId xmlns:p14="http://schemas.microsoft.com/office/powerpoint/2010/main" val="2535952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>
            <a:extLst>
              <a:ext uri="{FF2B5EF4-FFF2-40B4-BE49-F238E27FC236}">
                <a16:creationId xmlns:a16="http://schemas.microsoft.com/office/drawing/2014/main" id="{E6D57E0B-41E7-4862-852B-4C24E7B478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14684A4D-3AB3-4D14-8F74-E9E22EFC92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31" name="Rectangle 30">
              <a:extLst>
                <a:ext uri="{FF2B5EF4-FFF2-40B4-BE49-F238E27FC236}">
                  <a16:creationId xmlns:a16="http://schemas.microsoft.com/office/drawing/2014/main" id="{62AAD8D6-E6DC-4196-8B6E-99E7C90270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11">
              <a:extLst>
                <a:ext uri="{FF2B5EF4-FFF2-40B4-BE49-F238E27FC236}">
                  <a16:creationId xmlns:a16="http://schemas.microsoft.com/office/drawing/2014/main" id="{EF22364E-4978-4D02-9F7E-4608CE9F4B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D203295E-B861-404F-966C-8EDD882877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454915C5-707B-4B29-9E6B-116367F841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070191" cy="6858000"/>
          </a:xfrm>
          <a:custGeom>
            <a:avLst/>
            <a:gdLst>
              <a:gd name="connsiteX0" fmla="*/ 1 w 4061802"/>
              <a:gd name="connsiteY0" fmla="*/ 0 h 6858000"/>
              <a:gd name="connsiteX1" fmla="*/ 4059081 w 4061802"/>
              <a:gd name="connsiteY1" fmla="*/ 0 h 6858000"/>
              <a:gd name="connsiteX2" fmla="*/ 4059081 w 4061802"/>
              <a:gd name="connsiteY2" fmla="*/ 2339825 h 6858000"/>
              <a:gd name="connsiteX3" fmla="*/ 4061802 w 4061802"/>
              <a:gd name="connsiteY3" fmla="*/ 2339683 h 6858000"/>
              <a:gd name="connsiteX4" fmla="*/ 4061802 w 4061802"/>
              <a:gd name="connsiteY4" fmla="*/ 3776054 h 6858000"/>
              <a:gd name="connsiteX5" fmla="*/ 4059081 w 4061802"/>
              <a:gd name="connsiteY5" fmla="*/ 3776199 h 6858000"/>
              <a:gd name="connsiteX6" fmla="*/ 4059081 w 4061802"/>
              <a:gd name="connsiteY6" fmla="*/ 6858000 h 6858000"/>
              <a:gd name="connsiteX7" fmla="*/ 1 w 4061802"/>
              <a:gd name="connsiteY7" fmla="*/ 6858000 h 6858000"/>
              <a:gd name="connsiteX8" fmla="*/ 1 w 4061802"/>
              <a:gd name="connsiteY8" fmla="*/ 3992604 h 6858000"/>
              <a:gd name="connsiteX9" fmla="*/ 0 w 4061802"/>
              <a:gd name="connsiteY9" fmla="*/ 3992604 h 6858000"/>
              <a:gd name="connsiteX10" fmla="*/ 0 w 4061802"/>
              <a:gd name="connsiteY10" fmla="*/ 2552279 h 6858000"/>
              <a:gd name="connsiteX11" fmla="*/ 1 w 4061802"/>
              <a:gd name="connsiteY11" fmla="*/ 255227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061802" h="6858000">
                <a:moveTo>
                  <a:pt x="1" y="0"/>
                </a:moveTo>
                <a:lnTo>
                  <a:pt x="4059081" y="0"/>
                </a:lnTo>
                <a:lnTo>
                  <a:pt x="4059081" y="2339825"/>
                </a:lnTo>
                <a:lnTo>
                  <a:pt x="4061802" y="2339683"/>
                </a:lnTo>
                <a:lnTo>
                  <a:pt x="4061802" y="3776054"/>
                </a:lnTo>
                <a:lnTo>
                  <a:pt x="4059081" y="3776199"/>
                </a:lnTo>
                <a:lnTo>
                  <a:pt x="4059081" y="6858000"/>
                </a:lnTo>
                <a:lnTo>
                  <a:pt x="1" y="6858000"/>
                </a:lnTo>
                <a:lnTo>
                  <a:pt x="1" y="3992604"/>
                </a:lnTo>
                <a:lnTo>
                  <a:pt x="0" y="3992604"/>
                </a:lnTo>
                <a:lnTo>
                  <a:pt x="0" y="2552279"/>
                </a:lnTo>
                <a:lnTo>
                  <a:pt x="1" y="2552279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3600000" scaled="0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A37FA0CF-B527-B024-1E4F-3C4C085EEE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442066"/>
            <a:ext cx="3412855" cy="5858785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200" dirty="0">
                <a:solidFill>
                  <a:srgbClr val="FFFFFF"/>
                </a:solidFill>
              </a:rPr>
              <a:t>LE REGIONI AVRANNO MAGGIORE AUTONOMIA:</a:t>
            </a:r>
            <a:br>
              <a:rPr lang="en-US" sz="3200" dirty="0"/>
            </a:br>
            <a:r>
              <a:rPr lang="en-US" sz="3200" dirty="0">
                <a:solidFill>
                  <a:srgbClr val="FFFFFF"/>
                </a:solidFill>
              </a:rPr>
              <a:t> 2/2</a:t>
            </a:r>
            <a:br>
              <a:rPr lang="en-US" sz="2500" dirty="0"/>
            </a:br>
            <a:br>
              <a:rPr lang="en-US" sz="2500" dirty="0"/>
            </a:br>
            <a:r>
              <a:rPr lang="en-US" sz="2500" err="1">
                <a:solidFill>
                  <a:srgbClr val="FFFFFF"/>
                </a:solidFill>
              </a:rPr>
              <a:t>su</a:t>
            </a:r>
            <a:r>
              <a:rPr lang="en-US" sz="2500" dirty="0">
                <a:solidFill>
                  <a:srgbClr val="FFFFFF"/>
                </a:solidFill>
              </a:rPr>
              <a:t> </a:t>
            </a:r>
            <a:r>
              <a:rPr lang="en-US" sz="2500" err="1">
                <a:solidFill>
                  <a:srgbClr val="FFFFFF"/>
                </a:solidFill>
              </a:rPr>
              <a:t>queste</a:t>
            </a:r>
            <a:r>
              <a:rPr lang="en-US" sz="2500" dirty="0">
                <a:solidFill>
                  <a:srgbClr val="FFFFFF"/>
                </a:solidFill>
              </a:rPr>
              <a:t> </a:t>
            </a:r>
            <a:r>
              <a:rPr lang="en-US" sz="2500" err="1">
                <a:solidFill>
                  <a:srgbClr val="FFFFFF"/>
                </a:solidFill>
              </a:rPr>
              <a:t>materie</a:t>
            </a:r>
            <a:r>
              <a:rPr lang="en-US" sz="2500" dirty="0">
                <a:solidFill>
                  <a:srgbClr val="FFFFFF"/>
                </a:solidFill>
              </a:rPr>
              <a:t> le </a:t>
            </a:r>
            <a:r>
              <a:rPr lang="en-US" sz="2500" err="1">
                <a:solidFill>
                  <a:srgbClr val="FFFFFF"/>
                </a:solidFill>
              </a:rPr>
              <a:t>regioni</a:t>
            </a:r>
            <a:r>
              <a:rPr lang="en-US" sz="2500" dirty="0">
                <a:solidFill>
                  <a:srgbClr val="FFFFFF"/>
                </a:solidFill>
              </a:rPr>
              <a:t> </a:t>
            </a:r>
            <a:r>
              <a:rPr lang="en-US" sz="2500" err="1">
                <a:solidFill>
                  <a:srgbClr val="FFFFFF"/>
                </a:solidFill>
              </a:rPr>
              <a:t>dovranno</a:t>
            </a:r>
            <a:r>
              <a:rPr lang="en-US" sz="2500" dirty="0">
                <a:solidFill>
                  <a:srgbClr val="FFFFFF"/>
                </a:solidFill>
              </a:rPr>
              <a:t> </a:t>
            </a:r>
            <a:r>
              <a:rPr lang="en-US" sz="2500" err="1">
                <a:solidFill>
                  <a:srgbClr val="FFFFFF"/>
                </a:solidFill>
              </a:rPr>
              <a:t>aspettare</a:t>
            </a:r>
            <a:r>
              <a:rPr lang="en-US" sz="2500" dirty="0">
                <a:solidFill>
                  <a:srgbClr val="FFFFFF"/>
                </a:solidFill>
              </a:rPr>
              <a:t> la </a:t>
            </a:r>
            <a:r>
              <a:rPr lang="en-US" sz="2500" err="1">
                <a:solidFill>
                  <a:srgbClr val="FFFFFF"/>
                </a:solidFill>
              </a:rPr>
              <a:t>determinazione</a:t>
            </a:r>
            <a:r>
              <a:rPr lang="en-US" sz="2500" dirty="0">
                <a:solidFill>
                  <a:srgbClr val="FFFFFF"/>
                </a:solidFill>
              </a:rPr>
              <a:t> </a:t>
            </a:r>
            <a:r>
              <a:rPr lang="en-US" sz="2500" err="1">
                <a:solidFill>
                  <a:srgbClr val="FFFFFF"/>
                </a:solidFill>
              </a:rPr>
              <a:t>dei</a:t>
            </a:r>
            <a:r>
              <a:rPr lang="en-US" sz="2500" dirty="0">
                <a:solidFill>
                  <a:srgbClr val="FFFFFF"/>
                </a:solidFill>
              </a:rPr>
              <a:t> </a:t>
            </a:r>
            <a:r>
              <a:rPr lang="en-US" sz="2500" err="1">
                <a:solidFill>
                  <a:srgbClr val="FFFFFF"/>
                </a:solidFill>
              </a:rPr>
              <a:t>lep</a:t>
            </a:r>
            <a:r>
              <a:rPr lang="en-US" sz="2500" dirty="0">
                <a:solidFill>
                  <a:srgbClr val="FFFFFF"/>
                </a:solidFill>
              </a:rPr>
              <a:t> </a:t>
            </a:r>
            <a:r>
              <a:rPr lang="en-US" sz="2500" err="1">
                <a:solidFill>
                  <a:srgbClr val="FFFFFF"/>
                </a:solidFill>
              </a:rPr>
              <a:t>che</a:t>
            </a:r>
            <a:r>
              <a:rPr lang="en-US" sz="2500" dirty="0">
                <a:solidFill>
                  <a:srgbClr val="FFFFFF"/>
                </a:solidFill>
              </a:rPr>
              <a:t> </a:t>
            </a:r>
            <a:r>
              <a:rPr lang="en-US" sz="2500" err="1">
                <a:solidFill>
                  <a:srgbClr val="FFFFFF"/>
                </a:solidFill>
              </a:rPr>
              <a:t>però</a:t>
            </a:r>
            <a:r>
              <a:rPr lang="en-US" sz="2500" dirty="0">
                <a:solidFill>
                  <a:srgbClr val="FFFFFF"/>
                </a:solidFill>
              </a:rPr>
              <a:t> senza </a:t>
            </a:r>
            <a:r>
              <a:rPr lang="en-US" sz="2500" err="1">
                <a:solidFill>
                  <a:srgbClr val="FFFFFF"/>
                </a:solidFill>
              </a:rPr>
              <a:t>risorse</a:t>
            </a:r>
            <a:r>
              <a:rPr lang="en-US" sz="2500" dirty="0">
                <a:solidFill>
                  <a:srgbClr val="FFFFFF"/>
                </a:solidFill>
              </a:rPr>
              <a:t> </a:t>
            </a:r>
            <a:r>
              <a:rPr lang="en-US" sz="2500" err="1">
                <a:solidFill>
                  <a:srgbClr val="FFFFFF"/>
                </a:solidFill>
              </a:rPr>
              <a:t>aggiuntive</a:t>
            </a:r>
            <a:r>
              <a:rPr lang="en-US" sz="2500" dirty="0">
                <a:solidFill>
                  <a:srgbClr val="FFFFFF"/>
                </a:solidFill>
              </a:rPr>
              <a:t> non </a:t>
            </a:r>
            <a:r>
              <a:rPr lang="en-US" sz="2500" err="1">
                <a:solidFill>
                  <a:srgbClr val="FFFFFF"/>
                </a:solidFill>
              </a:rPr>
              <a:t>potranno</a:t>
            </a:r>
            <a:r>
              <a:rPr lang="en-US" sz="2500" dirty="0">
                <a:solidFill>
                  <a:srgbClr val="FFFFFF"/>
                </a:solidFill>
              </a:rPr>
              <a:t> </a:t>
            </a:r>
            <a:r>
              <a:rPr lang="en-US" sz="2500" err="1">
                <a:solidFill>
                  <a:srgbClr val="FFFFFF"/>
                </a:solidFill>
              </a:rPr>
              <a:t>garantire</a:t>
            </a:r>
            <a:r>
              <a:rPr lang="en-US" sz="2500" dirty="0">
                <a:solidFill>
                  <a:srgbClr val="FFFFFF"/>
                </a:solidFill>
              </a:rPr>
              <a:t> </a:t>
            </a:r>
            <a:r>
              <a:rPr lang="en-US" sz="2500" err="1">
                <a:solidFill>
                  <a:srgbClr val="FFFFFF"/>
                </a:solidFill>
              </a:rPr>
              <a:t>uniformità</a:t>
            </a:r>
            <a:r>
              <a:rPr lang="en-US" sz="2500" dirty="0">
                <a:solidFill>
                  <a:srgbClr val="FFFFFF"/>
                </a:solidFill>
              </a:rPr>
              <a:t> </a:t>
            </a:r>
            <a:r>
              <a:rPr lang="en-US" sz="2500" err="1">
                <a:solidFill>
                  <a:srgbClr val="FFFFFF"/>
                </a:solidFill>
              </a:rPr>
              <a:t>delle</a:t>
            </a:r>
            <a:r>
              <a:rPr lang="en-US" sz="2500" dirty="0">
                <a:solidFill>
                  <a:srgbClr val="FFFFFF"/>
                </a:solidFill>
              </a:rPr>
              <a:t> </a:t>
            </a:r>
            <a:r>
              <a:rPr lang="en-US" sz="2500" err="1">
                <a:solidFill>
                  <a:srgbClr val="FFFFFF"/>
                </a:solidFill>
              </a:rPr>
              <a:t>politiche</a:t>
            </a:r>
            <a:r>
              <a:rPr lang="en-US" sz="2500" dirty="0">
                <a:solidFill>
                  <a:srgbClr val="FFFFFF"/>
                </a:solidFill>
              </a:rPr>
              <a:t> e </a:t>
            </a:r>
            <a:r>
              <a:rPr lang="en-US" sz="2500" err="1">
                <a:solidFill>
                  <a:srgbClr val="FFFFFF"/>
                </a:solidFill>
              </a:rPr>
              <a:t>riduzione</a:t>
            </a:r>
            <a:r>
              <a:rPr lang="en-US" sz="2500" dirty="0">
                <a:solidFill>
                  <a:srgbClr val="FFFFFF"/>
                </a:solidFill>
              </a:rPr>
              <a:t> </a:t>
            </a:r>
            <a:r>
              <a:rPr lang="en-US" sz="2500" err="1">
                <a:solidFill>
                  <a:srgbClr val="FFFFFF"/>
                </a:solidFill>
              </a:rPr>
              <a:t>delle</a:t>
            </a:r>
            <a:r>
              <a:rPr lang="en-US" sz="2500" dirty="0">
                <a:solidFill>
                  <a:srgbClr val="FFFFFF"/>
                </a:solidFill>
              </a:rPr>
              <a:t> </a:t>
            </a:r>
            <a:r>
              <a:rPr lang="en-US" sz="2500" err="1">
                <a:solidFill>
                  <a:srgbClr val="FFFFFF"/>
                </a:solidFill>
              </a:rPr>
              <a:t>disuguaglianze</a:t>
            </a:r>
            <a:endParaRPr lang="it-IT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26B8E032-9914-4C00-B51A-C2DA16271D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21733" cy="6858000"/>
          </a:xfrm>
          <a:prstGeom prst="rect">
            <a:avLst/>
          </a:prstGeom>
          <a:solidFill>
            <a:schemeClr val="accent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9" name="Freeform: Shape 38">
            <a:extLst>
              <a:ext uri="{FF2B5EF4-FFF2-40B4-BE49-F238E27FC236}">
                <a16:creationId xmlns:a16="http://schemas.microsoft.com/office/drawing/2014/main" id="{43B4841E-E6B6-48C3-BA02-F73659C6DA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1802" y="1"/>
            <a:ext cx="8130198" cy="6857999"/>
          </a:xfrm>
          <a:custGeom>
            <a:avLst/>
            <a:gdLst>
              <a:gd name="connsiteX0" fmla="*/ 0 w 8130198"/>
              <a:gd name="connsiteY0" fmla="*/ 0 h 6857999"/>
              <a:gd name="connsiteX1" fmla="*/ 7241014 w 8130198"/>
              <a:gd name="connsiteY1" fmla="*/ 0 h 6857999"/>
              <a:gd name="connsiteX2" fmla="*/ 8130198 w 8130198"/>
              <a:gd name="connsiteY2" fmla="*/ 0 h 6857999"/>
              <a:gd name="connsiteX3" fmla="*/ 8130198 w 8130198"/>
              <a:gd name="connsiteY3" fmla="*/ 6857999 h 6857999"/>
              <a:gd name="connsiteX4" fmla="*/ 0 w 8130198"/>
              <a:gd name="connsiteY4" fmla="*/ 6857999 h 6857999"/>
              <a:gd name="connsiteX5" fmla="*/ 0 w 8130198"/>
              <a:gd name="connsiteY5" fmla="*/ 63753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30198" h="6857999">
                <a:moveTo>
                  <a:pt x="0" y="0"/>
                </a:moveTo>
                <a:lnTo>
                  <a:pt x="7241014" y="0"/>
                </a:lnTo>
                <a:lnTo>
                  <a:pt x="8130198" y="0"/>
                </a:lnTo>
                <a:lnTo>
                  <a:pt x="8130198" y="6857999"/>
                </a:lnTo>
                <a:lnTo>
                  <a:pt x="0" y="6857999"/>
                </a:lnTo>
                <a:lnTo>
                  <a:pt x="0" y="6375361"/>
                </a:lnTo>
                <a:close/>
              </a:path>
            </a:pathLst>
          </a:custGeom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72EBED7-3CEB-6EE5-8BBE-A6E5BE3A9E8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296726" y="766680"/>
            <a:ext cx="7669043" cy="5638403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sz="13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MATERIE SUBORDINATE ALLA DETERMINAZIONE DEI LEP:</a:t>
            </a:r>
            <a:endParaRPr lang="en-US" sz="1300" dirty="0">
              <a:solidFill>
                <a:schemeClr val="tx1">
                  <a:lumMod val="95000"/>
                  <a:lumOff val="5000"/>
                </a:schemeClr>
              </a:solidFill>
              <a:latin typeface="Arial Nova"/>
            </a:endParaRPr>
          </a:p>
          <a:p>
            <a:pPr marL="171450">
              <a:lnSpc>
                <a:spcPct val="110000"/>
              </a:lnSpc>
            </a:pPr>
            <a:r>
              <a:rPr lang="en-US" sz="1300" u="sng" dirty="0">
                <a:solidFill>
                  <a:schemeClr val="tx1">
                    <a:lumMod val="95000"/>
                    <a:lumOff val="5000"/>
                  </a:schemeClr>
                </a:solidFill>
                <a:highlight>
                  <a:srgbClr val="FFFF00"/>
                </a:highlight>
                <a:latin typeface="Arial Nova"/>
              </a:rPr>
              <a:t>NORME GENERALI SULL'ISTRUZIONE</a:t>
            </a:r>
            <a:endParaRPr lang="en-US" sz="1300" dirty="0">
              <a:solidFill>
                <a:schemeClr val="tx1">
                  <a:lumMod val="95000"/>
                  <a:lumOff val="5000"/>
                </a:schemeClr>
              </a:solidFill>
              <a:latin typeface="Arial Nova"/>
            </a:endParaRPr>
          </a:p>
          <a:p>
            <a:pPr marL="171450">
              <a:lnSpc>
                <a:spcPct val="110000"/>
              </a:lnSpc>
            </a:pPr>
            <a:r>
              <a:rPr lang="en-US" sz="1300" u="sng" dirty="0">
                <a:solidFill>
                  <a:schemeClr val="tx1">
                    <a:lumMod val="95000"/>
                    <a:lumOff val="5000"/>
                  </a:schemeClr>
                </a:solidFill>
                <a:highlight>
                  <a:srgbClr val="FFFF00"/>
                </a:highlight>
                <a:latin typeface="Arial Nova"/>
              </a:rPr>
              <a:t>TUTELA DELL'AMBIENTE, DELL'ECOSISTEMA E DEI BENI CULTURALI</a:t>
            </a:r>
            <a:endParaRPr lang="en-US" sz="1300" dirty="0">
              <a:solidFill>
                <a:schemeClr val="tx1">
                  <a:lumMod val="95000"/>
                  <a:lumOff val="5000"/>
                </a:schemeClr>
              </a:solidFill>
              <a:latin typeface="Arial Nova"/>
            </a:endParaRPr>
          </a:p>
          <a:p>
            <a:pPr marL="171450">
              <a:lnSpc>
                <a:spcPct val="110000"/>
              </a:lnSpc>
            </a:pPr>
            <a:r>
              <a:rPr 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TUTELA E SICUREZZA DEL LAVORO</a:t>
            </a:r>
          </a:p>
          <a:p>
            <a:pPr marL="171450">
              <a:lnSpc>
                <a:spcPct val="110000"/>
              </a:lnSpc>
            </a:pPr>
            <a:r>
              <a:rPr 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ISTRUZIONE</a:t>
            </a:r>
          </a:p>
          <a:p>
            <a:pPr marL="171450">
              <a:lnSpc>
                <a:spcPct val="110000"/>
              </a:lnSpc>
            </a:pPr>
            <a:r>
              <a:rPr 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RICERCA SCIENTIFICA E TECNOLOGICA </a:t>
            </a:r>
          </a:p>
          <a:p>
            <a:pPr marL="171450">
              <a:lnSpc>
                <a:spcPct val="110000"/>
              </a:lnSpc>
            </a:pPr>
            <a:r>
              <a:rPr 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TUTELA DELLA SALUTE</a:t>
            </a:r>
          </a:p>
          <a:p>
            <a:pPr marL="171450">
              <a:lnSpc>
                <a:spcPct val="110000"/>
              </a:lnSpc>
            </a:pPr>
            <a:r>
              <a:rPr 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ALIMENTAZIONE </a:t>
            </a:r>
          </a:p>
          <a:p>
            <a:pPr marL="171450">
              <a:lnSpc>
                <a:spcPct val="110000"/>
              </a:lnSpc>
            </a:pPr>
            <a:r>
              <a:rPr 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ORDINAMENTO SPORTIVO </a:t>
            </a:r>
          </a:p>
          <a:p>
            <a:pPr marL="171450">
              <a:lnSpc>
                <a:spcPct val="110000"/>
              </a:lnSpc>
            </a:pPr>
            <a:r>
              <a:rPr 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GOVERNO DEL TERRITORIO</a:t>
            </a:r>
          </a:p>
          <a:p>
            <a:pPr marL="171450">
              <a:lnSpc>
                <a:spcPct val="110000"/>
              </a:lnSpc>
            </a:pPr>
            <a:r>
              <a:rPr 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PORTI E AEROPORTI CIVILI </a:t>
            </a:r>
          </a:p>
          <a:p>
            <a:pPr marL="171450">
              <a:lnSpc>
                <a:spcPct val="110000"/>
              </a:lnSpc>
            </a:pPr>
            <a:r>
              <a:rPr 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GRANDI RETI DI TRASPORTO E NAVIGAZIONE</a:t>
            </a:r>
          </a:p>
          <a:p>
            <a:pPr marL="171450">
              <a:lnSpc>
                <a:spcPct val="110000"/>
              </a:lnSpc>
            </a:pPr>
            <a:r>
              <a:rPr 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ORDINAMENTO DELLA COMUNICAZIONE</a:t>
            </a:r>
          </a:p>
          <a:p>
            <a:pPr marL="171450">
              <a:lnSpc>
                <a:spcPct val="110000"/>
              </a:lnSpc>
            </a:pPr>
            <a:r>
              <a:rPr 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PRODUZIONE, TRASPORTO E DISTRIBUZIONE DELL'ENERGIA</a:t>
            </a:r>
          </a:p>
          <a:p>
            <a:pPr marL="171450">
              <a:lnSpc>
                <a:spcPct val="110000"/>
              </a:lnSpc>
            </a:pPr>
            <a:r>
              <a:rPr 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Arial Nova"/>
              </a:rPr>
              <a:t>VALORIZZAZIONE DEI BENI CULTURALI E AMBIENTALI E PROMOZIONE E ORGANIZZAZIONE DI ATTIVITÀ CULTURALI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A5CF091A-1B53-A3FC-568B-14558B1DE3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86098" y="107273"/>
            <a:ext cx="499915" cy="670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495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6809B23-EC40-425A-B89A-F9CE4F0631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custGeom>
            <a:avLst/>
            <a:gdLst>
              <a:gd name="connsiteX0" fmla="*/ 3 w 11647715"/>
              <a:gd name="connsiteY0" fmla="*/ 0 h 2634343"/>
              <a:gd name="connsiteX1" fmla="*/ 11647715 w 11647715"/>
              <a:gd name="connsiteY1" fmla="*/ 0 h 2634343"/>
              <a:gd name="connsiteX2" fmla="*/ 11647715 w 11647715"/>
              <a:gd name="connsiteY2" fmla="*/ 2634343 h 2634343"/>
              <a:gd name="connsiteX3" fmla="*/ 3 w 11647715"/>
              <a:gd name="connsiteY3" fmla="*/ 2634343 h 2634343"/>
              <a:gd name="connsiteX4" fmla="*/ 3 w 11647715"/>
              <a:gd name="connsiteY4" fmla="*/ 1533667 h 2634343"/>
              <a:gd name="connsiteX5" fmla="*/ 0 w 11647715"/>
              <a:gd name="connsiteY5" fmla="*/ 1533667 h 2634343"/>
              <a:gd name="connsiteX6" fmla="*/ 0 w 11647715"/>
              <a:gd name="connsiteY6" fmla="*/ 980400 h 2634343"/>
              <a:gd name="connsiteX7" fmla="*/ 3 w 11647715"/>
              <a:gd name="connsiteY7" fmla="*/ 980400 h 2634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647715" h="2634343">
                <a:moveTo>
                  <a:pt x="3" y="0"/>
                </a:moveTo>
                <a:lnTo>
                  <a:pt x="11647715" y="0"/>
                </a:lnTo>
                <a:lnTo>
                  <a:pt x="11647715" y="2634343"/>
                </a:lnTo>
                <a:lnTo>
                  <a:pt x="3" y="2634343"/>
                </a:lnTo>
                <a:lnTo>
                  <a:pt x="3" y="1533667"/>
                </a:lnTo>
                <a:lnTo>
                  <a:pt x="0" y="1533667"/>
                </a:lnTo>
                <a:lnTo>
                  <a:pt x="0" y="980400"/>
                </a:lnTo>
                <a:lnTo>
                  <a:pt x="3" y="98040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6" name="Freeform: Shape 15">
            <a:extLst>
              <a:ext uri="{FF2B5EF4-FFF2-40B4-BE49-F238E27FC236}">
                <a16:creationId xmlns:a16="http://schemas.microsoft.com/office/drawing/2014/main" id="{A601F395-3079-4179-84BA-6654D9F825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7"/>
            <a:ext cx="10905067" cy="5571066"/>
          </a:xfrm>
          <a:custGeom>
            <a:avLst/>
            <a:gdLst>
              <a:gd name="connsiteX0" fmla="*/ 0 w 8130198"/>
              <a:gd name="connsiteY0" fmla="*/ 0 h 6857999"/>
              <a:gd name="connsiteX1" fmla="*/ 7241014 w 8130198"/>
              <a:gd name="connsiteY1" fmla="*/ 0 h 6857999"/>
              <a:gd name="connsiteX2" fmla="*/ 8130198 w 8130198"/>
              <a:gd name="connsiteY2" fmla="*/ 0 h 6857999"/>
              <a:gd name="connsiteX3" fmla="*/ 8130198 w 8130198"/>
              <a:gd name="connsiteY3" fmla="*/ 6857999 h 6857999"/>
              <a:gd name="connsiteX4" fmla="*/ 0 w 8130198"/>
              <a:gd name="connsiteY4" fmla="*/ 6857999 h 6857999"/>
              <a:gd name="connsiteX5" fmla="*/ 0 w 8130198"/>
              <a:gd name="connsiteY5" fmla="*/ 63753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30198" h="6857999">
                <a:moveTo>
                  <a:pt x="0" y="0"/>
                </a:moveTo>
                <a:lnTo>
                  <a:pt x="7241014" y="0"/>
                </a:lnTo>
                <a:lnTo>
                  <a:pt x="8130198" y="0"/>
                </a:lnTo>
                <a:lnTo>
                  <a:pt x="8130198" y="6857999"/>
                </a:lnTo>
                <a:lnTo>
                  <a:pt x="0" y="6857999"/>
                </a:lnTo>
                <a:lnTo>
                  <a:pt x="0" y="6375361"/>
                </a:lnTo>
                <a:close/>
              </a:path>
            </a:pathLst>
          </a:custGeom>
          <a:ln w="50800" cap="sq">
            <a:solidFill>
              <a:srgbClr val="7F7F7F"/>
            </a:solidFill>
            <a:miter lim="800000"/>
          </a:ln>
          <a:effectLst>
            <a:outerShdw blurRad="101600" dist="152400" dir="4380000" algn="t" rotWithShape="0">
              <a:prstClr val="black">
                <a:alpha val="43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" name="Titolo 4">
            <a:extLst>
              <a:ext uri="{FF2B5EF4-FFF2-40B4-BE49-F238E27FC236}">
                <a16:creationId xmlns:a16="http://schemas.microsoft.com/office/drawing/2014/main" id="{45CE5A7C-45AF-FEDC-424D-D9FEF523C0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1061660"/>
            <a:ext cx="9618133" cy="1043108"/>
          </a:xfrm>
        </p:spPr>
        <p:txBody>
          <a:bodyPr>
            <a:normAutofit/>
          </a:bodyPr>
          <a:lstStyle/>
          <a:p>
            <a:pPr algn="ctr"/>
            <a:r>
              <a:rPr lang="it-IT" sz="4800"/>
              <a:t> LEP e leggi di principio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9E91F8B9-F409-EF8C-CB4C-AACE2CE37AB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86933" y="1924301"/>
            <a:ext cx="9618133" cy="388867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it-IT" sz="1300" cap="none" dirty="0">
                <a:solidFill>
                  <a:srgbClr val="C00000"/>
                </a:solidFill>
                <a:latin typeface="Arial Nova"/>
                <a:ea typeface="Cambria"/>
                <a:cs typeface="Calibri Light"/>
              </a:rPr>
              <a:t>I LEP</a:t>
            </a:r>
            <a:r>
              <a:rPr lang="it-IT" sz="13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 non sono un indicatore meramente tecnico come sembra pensare il Governo, non sono un target. Quale prestazione, servizio o politica pubblica possa e debba essere definita un Livello Essenziale delle Prestazio</a:t>
            </a:r>
            <a:r>
              <a:rPr lang="it-IT" sz="1300" cap="none" dirty="0">
                <a:latin typeface="Arial Nova"/>
                <a:ea typeface="Cambria"/>
                <a:cs typeface="Calibri Light"/>
              </a:rPr>
              <a:t>ni è una </a:t>
            </a:r>
            <a:r>
              <a:rPr lang="it-IT" sz="1300" b="1" cap="none" dirty="0">
                <a:solidFill>
                  <a:srgbClr val="C00000"/>
                </a:solidFill>
                <a:highlight>
                  <a:srgbClr val="FFFF00"/>
                </a:highlight>
                <a:latin typeface="Arial Nova"/>
                <a:ea typeface="Cambria"/>
                <a:cs typeface="Calibri Light"/>
              </a:rPr>
              <a:t>scelta politica</a:t>
            </a:r>
            <a:r>
              <a:rPr lang="it-IT" sz="13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 e che richiede un</a:t>
            </a:r>
            <a:r>
              <a:rPr lang="it-IT" sz="1300" cap="none" dirty="0">
                <a:solidFill>
                  <a:srgbClr val="C00000"/>
                </a:solidFill>
                <a:latin typeface="Arial Nova"/>
                <a:ea typeface="Cambria"/>
                <a:cs typeface="Calibri Light"/>
              </a:rPr>
              <a:t> </a:t>
            </a:r>
            <a:r>
              <a:rPr lang="it-IT" sz="1300" cap="none" dirty="0">
                <a:solidFill>
                  <a:srgbClr val="C00000"/>
                </a:solidFill>
                <a:highlight>
                  <a:srgbClr val="FFFF00"/>
                </a:highlight>
                <a:latin typeface="Arial Nova"/>
                <a:ea typeface="Cambria"/>
                <a:cs typeface="Calibri Light"/>
              </a:rPr>
              <a:t>investimento adeguato di risorse</a:t>
            </a:r>
            <a:r>
              <a:rPr lang="it-IT" sz="13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 affinché in ogni territorio, ad ogni persona, sia garantito ciò che è essenziale a soddisfare i diritti civili e sociali.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it-IT" sz="1300" cap="none" dirty="0">
                <a:solidFill>
                  <a:srgbClr val="C00000"/>
                </a:solidFill>
                <a:latin typeface="Arial Nova"/>
                <a:ea typeface="Cambria"/>
                <a:cs typeface="Calibri Light"/>
              </a:rPr>
              <a:t>NON POSSONO ESSERE DEFINITI DA COMMISSIONI TECNICHE E NON POSSONO ESSERE INDIVIDUATI SENZA STANZIARE RISORSE AGGIUNTIVE E SENZA PEREQUAZIONE</a:t>
            </a:r>
            <a:r>
              <a:rPr lang="it-IT" sz="13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 come fanno la legge Calderoli e la legge di bilancio 2023. 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it-IT" sz="1300" cap="none" dirty="0">
                <a:solidFill>
                  <a:srgbClr val="C00000"/>
                </a:solidFill>
                <a:latin typeface="Arial Nova"/>
                <a:ea typeface="Cambria"/>
                <a:cs typeface="Calibri Light"/>
              </a:rPr>
              <a:t>I LEP DEVONO ESSERE DEFINITI TUTTI</a:t>
            </a:r>
            <a:r>
              <a:rPr lang="it-IT" sz="13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 – con relativo sistema di finanziamento – non solo quelli riconducibili all'art. 116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it-IT" sz="13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NON TUTTE LE MATERIE SONO RICONDUCIBILI A LEP, MA </a:t>
            </a:r>
            <a:r>
              <a:rPr lang="it-IT" sz="1300" cap="none" dirty="0">
                <a:solidFill>
                  <a:srgbClr val="C00000"/>
                </a:solidFill>
                <a:latin typeface="Arial Nova"/>
                <a:ea typeface="Cambria"/>
                <a:cs typeface="Calibri Light"/>
              </a:rPr>
              <a:t>TUTTE LE MATERIE HANNO BISOGNO DI UNA CORNICE DI PRINCIPI UNITARI</a:t>
            </a:r>
            <a:r>
              <a:rPr lang="it-IT" sz="13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 E NORME GENERALI CUI TUTTE LE REGIONI DEVONO CONFORMARSI</a:t>
            </a:r>
            <a:endParaRPr lang="it-IT" sz="13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it-IT" sz="13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Dire che sulle</a:t>
            </a:r>
            <a:r>
              <a:rPr lang="it-IT" sz="1300" cap="none" dirty="0">
                <a:solidFill>
                  <a:srgbClr val="C00000"/>
                </a:solidFill>
                <a:latin typeface="Arial Nova"/>
                <a:ea typeface="Cambria"/>
                <a:cs typeface="Calibri Light"/>
              </a:rPr>
              <a:t> 9 materie non LEP</a:t>
            </a:r>
            <a:r>
              <a:rPr lang="it-IT" sz="13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ea typeface="Cambria"/>
                <a:cs typeface="Calibri Light"/>
              </a:rPr>
              <a:t> si può procedere a riconoscere maggiore autonomia senza norme quadro, vuol dire creare 21 legislazioni diverse in quelle materie che devono essere e restare in una cornice unitaria. O</a:t>
            </a:r>
            <a:r>
              <a:rPr lang="it-IT" sz="1300" cap="none" dirty="0">
                <a:solidFill>
                  <a:srgbClr val="C00000"/>
                </a:solidFill>
                <a:latin typeface="Arial Nova"/>
                <a:ea typeface="Cambria"/>
                <a:cs typeface="Calibri Light"/>
              </a:rPr>
              <a:t> POSSIAMO PENSARE CHE OGNI REGIONE DISCIPLINA AUTONOMAMENTE LE PROFESSIONI O LA PREVIDENZA INTEGRATIVA?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it-IT" sz="1300" cap="none" dirty="0">
                <a:solidFill>
                  <a:srgbClr val="C00000"/>
                </a:solidFill>
                <a:latin typeface="Arial Nova"/>
                <a:ea typeface="Cambria"/>
                <a:cs typeface="Calibri Light"/>
              </a:rPr>
              <a:t>ALCUNE MATERIE - COME L'ISTRUZIONE - NON SONO IN NESSUN CASO DIFFERENZIABILI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49667B20-3A27-CFCA-941A-02A5D96054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638" y="719657"/>
            <a:ext cx="499915" cy="670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358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6809B23-EC40-425A-B89A-F9CE4F0631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custGeom>
            <a:avLst/>
            <a:gdLst>
              <a:gd name="connsiteX0" fmla="*/ 3 w 11647715"/>
              <a:gd name="connsiteY0" fmla="*/ 0 h 2634343"/>
              <a:gd name="connsiteX1" fmla="*/ 11647715 w 11647715"/>
              <a:gd name="connsiteY1" fmla="*/ 0 h 2634343"/>
              <a:gd name="connsiteX2" fmla="*/ 11647715 w 11647715"/>
              <a:gd name="connsiteY2" fmla="*/ 2634343 h 2634343"/>
              <a:gd name="connsiteX3" fmla="*/ 3 w 11647715"/>
              <a:gd name="connsiteY3" fmla="*/ 2634343 h 2634343"/>
              <a:gd name="connsiteX4" fmla="*/ 3 w 11647715"/>
              <a:gd name="connsiteY4" fmla="*/ 1533667 h 2634343"/>
              <a:gd name="connsiteX5" fmla="*/ 0 w 11647715"/>
              <a:gd name="connsiteY5" fmla="*/ 1533667 h 2634343"/>
              <a:gd name="connsiteX6" fmla="*/ 0 w 11647715"/>
              <a:gd name="connsiteY6" fmla="*/ 980400 h 2634343"/>
              <a:gd name="connsiteX7" fmla="*/ 3 w 11647715"/>
              <a:gd name="connsiteY7" fmla="*/ 980400 h 2634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647715" h="2634343">
                <a:moveTo>
                  <a:pt x="3" y="0"/>
                </a:moveTo>
                <a:lnTo>
                  <a:pt x="11647715" y="0"/>
                </a:lnTo>
                <a:lnTo>
                  <a:pt x="11647715" y="2634343"/>
                </a:lnTo>
                <a:lnTo>
                  <a:pt x="3" y="2634343"/>
                </a:lnTo>
                <a:lnTo>
                  <a:pt x="3" y="1533667"/>
                </a:lnTo>
                <a:lnTo>
                  <a:pt x="0" y="1533667"/>
                </a:lnTo>
                <a:lnTo>
                  <a:pt x="0" y="980400"/>
                </a:lnTo>
                <a:lnTo>
                  <a:pt x="3" y="98040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A601F395-3079-4179-84BA-6654D9F825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7"/>
            <a:ext cx="10905067" cy="5571066"/>
          </a:xfrm>
          <a:custGeom>
            <a:avLst/>
            <a:gdLst>
              <a:gd name="connsiteX0" fmla="*/ 0 w 8130198"/>
              <a:gd name="connsiteY0" fmla="*/ 0 h 6857999"/>
              <a:gd name="connsiteX1" fmla="*/ 7241014 w 8130198"/>
              <a:gd name="connsiteY1" fmla="*/ 0 h 6857999"/>
              <a:gd name="connsiteX2" fmla="*/ 8130198 w 8130198"/>
              <a:gd name="connsiteY2" fmla="*/ 0 h 6857999"/>
              <a:gd name="connsiteX3" fmla="*/ 8130198 w 8130198"/>
              <a:gd name="connsiteY3" fmla="*/ 6857999 h 6857999"/>
              <a:gd name="connsiteX4" fmla="*/ 0 w 8130198"/>
              <a:gd name="connsiteY4" fmla="*/ 6857999 h 6857999"/>
              <a:gd name="connsiteX5" fmla="*/ 0 w 8130198"/>
              <a:gd name="connsiteY5" fmla="*/ 63753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30198" h="6857999">
                <a:moveTo>
                  <a:pt x="0" y="0"/>
                </a:moveTo>
                <a:lnTo>
                  <a:pt x="7241014" y="0"/>
                </a:lnTo>
                <a:lnTo>
                  <a:pt x="8130198" y="0"/>
                </a:lnTo>
                <a:lnTo>
                  <a:pt x="8130198" y="6857999"/>
                </a:lnTo>
                <a:lnTo>
                  <a:pt x="0" y="6857999"/>
                </a:lnTo>
                <a:lnTo>
                  <a:pt x="0" y="6375361"/>
                </a:lnTo>
                <a:close/>
              </a:path>
            </a:pathLst>
          </a:custGeom>
          <a:ln w="50800" cap="sq">
            <a:solidFill>
              <a:srgbClr val="7F7F7F"/>
            </a:solidFill>
            <a:miter lim="800000"/>
          </a:ln>
          <a:effectLst>
            <a:outerShdw blurRad="101600" dist="152400" dir="4380000" algn="t" rotWithShape="0">
              <a:prstClr val="black">
                <a:alpha val="43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A37FA0CF-B527-B024-1E4F-3C4C085EEE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1061660"/>
            <a:ext cx="9618133" cy="1043108"/>
          </a:xfrm>
        </p:spPr>
        <p:txBody>
          <a:bodyPr>
            <a:normAutofit/>
          </a:bodyPr>
          <a:lstStyle/>
          <a:p>
            <a:pPr algn="ctr"/>
            <a:r>
              <a:rPr lang="it-IT" sz="4800"/>
              <a:t>COSA ACCADRà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72EBED7-3CEB-6EE5-8BBE-A6E5BE3A9E8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86933" y="2093634"/>
            <a:ext cx="9618133" cy="4021717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it-I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NEI TERRITORI MENO RICCHI </a:t>
            </a:r>
            <a:r>
              <a:rPr lang="it-IT" sz="1400" dirty="0">
                <a:solidFill>
                  <a:srgbClr val="C00000"/>
                </a:solidFill>
                <a:latin typeface="Arial Nova"/>
                <a:cs typeface="Calibri"/>
              </a:rPr>
              <a:t>DIVARI E DISUGUAGLIANZE AUMENTERANNO</a:t>
            </a:r>
            <a:endParaRPr lang="it-IT" sz="1400">
              <a:solidFill>
                <a:srgbClr val="C00000"/>
              </a:solidFill>
              <a:latin typeface="Arial Nova"/>
              <a:cs typeface="Calibri" panose="020F050202020403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it-I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CI SARANNO </a:t>
            </a:r>
            <a:r>
              <a:rPr lang="it-IT" sz="1400" dirty="0">
                <a:solidFill>
                  <a:srgbClr val="C00000"/>
                </a:solidFill>
                <a:latin typeface="Arial Nova"/>
                <a:cs typeface="Calibri"/>
              </a:rPr>
              <a:t>MENO RISORSE COMPLESSIVAMENTE DISPONIBILI PER LA </a:t>
            </a:r>
            <a:r>
              <a:rPr lang="it-IT" sz="1400" cap="none" dirty="0">
                <a:solidFill>
                  <a:srgbClr val="C00000"/>
                </a:solidFill>
                <a:latin typeface="Arial Nova"/>
                <a:cs typeface="Calibri"/>
              </a:rPr>
              <a:t>FISCALITÀ</a:t>
            </a:r>
            <a:r>
              <a:rPr lang="it-IT" sz="1400" dirty="0">
                <a:solidFill>
                  <a:srgbClr val="C00000"/>
                </a:solidFill>
                <a:latin typeface="Arial Nova"/>
                <a:cs typeface="Calibri"/>
              </a:rPr>
              <a:t> GENERALE</a:t>
            </a:r>
            <a:r>
              <a:rPr lang="it-I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 CON IMPATTO SULLE POLITICHE PUBBLICHE NAZIONALI (E quali effetti dal combinato con la riforma fiscale?)</a:t>
            </a:r>
            <a:endParaRPr lang="it-IT" sz="1400">
              <a:solidFill>
                <a:schemeClr val="tx1">
                  <a:lumMod val="85000"/>
                  <a:lumOff val="15000"/>
                </a:schemeClr>
              </a:solidFill>
              <a:latin typeface="Arial Nova"/>
              <a:cs typeface="Calibri" panose="020F050202020403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it-I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CI SARANNO </a:t>
            </a:r>
            <a:r>
              <a:rPr lang="it-IT" sz="1400" dirty="0">
                <a:solidFill>
                  <a:srgbClr val="C00000"/>
                </a:solidFill>
                <a:latin typeface="Arial Nova"/>
                <a:cs typeface="Calibri"/>
              </a:rPr>
              <a:t>21 SISTEMI DIFFERENTI</a:t>
            </a:r>
            <a:r>
              <a:rPr lang="it-I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, CON 21 LEGISLAZIONI, 21 SISTEMI AMMINISTRATIVI, OGNUNO DIVERSO DALL'ALTRO e la Messa in crisi del sistema economico del paese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it-I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ci sarà la </a:t>
            </a:r>
            <a:r>
              <a:rPr lang="it-IT" sz="1400" dirty="0">
                <a:solidFill>
                  <a:srgbClr val="C00000"/>
                </a:solidFill>
                <a:latin typeface="Arial Nova"/>
                <a:cs typeface="Calibri"/>
              </a:rPr>
              <a:t>fine di ogni coordinamento delle politiche pubbliche</a:t>
            </a:r>
            <a:r>
              <a:rPr lang="it-I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 e riguarderà tutte le regioni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it-I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CI </a:t>
            </a:r>
            <a:r>
              <a:rPr lang="it-IT" sz="1400" err="1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SARà</a:t>
            </a:r>
            <a:r>
              <a:rPr lang="it-I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 - PER TUTTI I TERRITORI – UNA RIDUZIONE DELLE RISORSE DISPONIBILI PER I SISTEMI DI</a:t>
            </a:r>
            <a:r>
              <a:rPr lang="it-IT" sz="1400" dirty="0">
                <a:solidFill>
                  <a:srgbClr val="C00000"/>
                </a:solidFill>
                <a:latin typeface="Arial Nova"/>
                <a:cs typeface="Calibri"/>
              </a:rPr>
              <a:t> WELFARE</a:t>
            </a:r>
            <a:r>
              <a:rPr lang="it-I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 E PER I SERVIZI DI INTERESSE GENERALE CON LA</a:t>
            </a:r>
            <a:r>
              <a:rPr lang="it-IT" sz="1400" dirty="0">
                <a:solidFill>
                  <a:srgbClr val="C00000"/>
                </a:solidFill>
                <a:latin typeface="Arial Nova"/>
                <a:cs typeface="Calibri"/>
              </a:rPr>
              <a:t> PROGRESSIVA PRIVATIZZAZIONE di tutti i servizi pubblici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it-I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CI </a:t>
            </a:r>
            <a:r>
              <a:rPr lang="it-IT" sz="1400" err="1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SARà</a:t>
            </a:r>
            <a:r>
              <a:rPr lang="it-I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 LA</a:t>
            </a:r>
            <a:r>
              <a:rPr lang="it-IT" sz="1400" dirty="0">
                <a:solidFill>
                  <a:srgbClr val="C00000"/>
                </a:solidFill>
                <a:latin typeface="Arial Nova"/>
                <a:cs typeface="Calibri"/>
              </a:rPr>
              <a:t> ROTTURA DEI CONTRATTI COLLETTIVI NAZIONALI</a:t>
            </a:r>
            <a:r>
              <a:rPr lang="it-I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 e una competizione al ribasso delle condizioni di lavoro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it-I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CI </a:t>
            </a:r>
            <a:r>
              <a:rPr lang="it-IT" sz="1400" err="1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SARà</a:t>
            </a:r>
            <a:r>
              <a:rPr lang="it-I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 LA </a:t>
            </a:r>
            <a:r>
              <a:rPr lang="it-IT" sz="1400" dirty="0">
                <a:solidFill>
                  <a:srgbClr val="C00000"/>
                </a:solidFill>
                <a:latin typeface="Arial Nova"/>
                <a:cs typeface="Calibri"/>
              </a:rPr>
              <a:t>ROTTURA DELL'EQUILIBRIO ISTITUZIONALE</a:t>
            </a:r>
            <a:r>
              <a:rPr lang="it-I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 TRA LIVELLI DI GOVERNO (STATO, REGIONI, </a:t>
            </a:r>
            <a:r>
              <a:rPr lang="it-IT" sz="1400" err="1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PROVINcE</a:t>
            </a:r>
            <a:r>
              <a:rPr lang="it-I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, COMUNI...) E Dei doveri inderogabili di </a:t>
            </a:r>
            <a:r>
              <a:rPr lang="it-IT" sz="1400" err="1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SOLIDARIETà</a:t>
            </a:r>
            <a:r>
              <a:rPr lang="it-I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 politica, economica e sociale DEL PAESE con realizzazione di</a:t>
            </a:r>
            <a:r>
              <a:rPr lang="it-IT" sz="1400" dirty="0">
                <a:solidFill>
                  <a:srgbClr val="C00000"/>
                </a:solidFill>
                <a:latin typeface="Arial Nova"/>
                <a:cs typeface="Calibri"/>
              </a:rPr>
              <a:t> Centralismo regionale e autonomismo competitivo</a:t>
            </a:r>
            <a:endParaRPr lang="it-IT" sz="1400">
              <a:solidFill>
                <a:srgbClr val="C00000"/>
              </a:solidFill>
              <a:latin typeface="Arial Nova"/>
              <a:cs typeface="Calibri" panose="020F0502020204030204" pitchFamily="34" charset="0"/>
            </a:endParaRP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A5CF091A-1B53-A3FC-568B-14558B1DE3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888" y="723241"/>
            <a:ext cx="499915" cy="670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772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6809B23-EC40-425A-B89A-F9CE4F0631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custGeom>
            <a:avLst/>
            <a:gdLst>
              <a:gd name="connsiteX0" fmla="*/ 3 w 11647715"/>
              <a:gd name="connsiteY0" fmla="*/ 0 h 2634343"/>
              <a:gd name="connsiteX1" fmla="*/ 11647715 w 11647715"/>
              <a:gd name="connsiteY1" fmla="*/ 0 h 2634343"/>
              <a:gd name="connsiteX2" fmla="*/ 11647715 w 11647715"/>
              <a:gd name="connsiteY2" fmla="*/ 2634343 h 2634343"/>
              <a:gd name="connsiteX3" fmla="*/ 3 w 11647715"/>
              <a:gd name="connsiteY3" fmla="*/ 2634343 h 2634343"/>
              <a:gd name="connsiteX4" fmla="*/ 3 w 11647715"/>
              <a:gd name="connsiteY4" fmla="*/ 1533667 h 2634343"/>
              <a:gd name="connsiteX5" fmla="*/ 0 w 11647715"/>
              <a:gd name="connsiteY5" fmla="*/ 1533667 h 2634343"/>
              <a:gd name="connsiteX6" fmla="*/ 0 w 11647715"/>
              <a:gd name="connsiteY6" fmla="*/ 980400 h 2634343"/>
              <a:gd name="connsiteX7" fmla="*/ 3 w 11647715"/>
              <a:gd name="connsiteY7" fmla="*/ 980400 h 2634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647715" h="2634343">
                <a:moveTo>
                  <a:pt x="3" y="0"/>
                </a:moveTo>
                <a:lnTo>
                  <a:pt x="11647715" y="0"/>
                </a:lnTo>
                <a:lnTo>
                  <a:pt x="11647715" y="2634343"/>
                </a:lnTo>
                <a:lnTo>
                  <a:pt x="3" y="2634343"/>
                </a:lnTo>
                <a:lnTo>
                  <a:pt x="3" y="1533667"/>
                </a:lnTo>
                <a:lnTo>
                  <a:pt x="0" y="1533667"/>
                </a:lnTo>
                <a:lnTo>
                  <a:pt x="0" y="980400"/>
                </a:lnTo>
                <a:lnTo>
                  <a:pt x="3" y="98040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A601F395-3079-4179-84BA-6654D9F825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7"/>
            <a:ext cx="10905067" cy="5571066"/>
          </a:xfrm>
          <a:custGeom>
            <a:avLst/>
            <a:gdLst>
              <a:gd name="connsiteX0" fmla="*/ 0 w 8130198"/>
              <a:gd name="connsiteY0" fmla="*/ 0 h 6857999"/>
              <a:gd name="connsiteX1" fmla="*/ 7241014 w 8130198"/>
              <a:gd name="connsiteY1" fmla="*/ 0 h 6857999"/>
              <a:gd name="connsiteX2" fmla="*/ 8130198 w 8130198"/>
              <a:gd name="connsiteY2" fmla="*/ 0 h 6857999"/>
              <a:gd name="connsiteX3" fmla="*/ 8130198 w 8130198"/>
              <a:gd name="connsiteY3" fmla="*/ 6857999 h 6857999"/>
              <a:gd name="connsiteX4" fmla="*/ 0 w 8130198"/>
              <a:gd name="connsiteY4" fmla="*/ 6857999 h 6857999"/>
              <a:gd name="connsiteX5" fmla="*/ 0 w 8130198"/>
              <a:gd name="connsiteY5" fmla="*/ 63753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30198" h="6857999">
                <a:moveTo>
                  <a:pt x="0" y="0"/>
                </a:moveTo>
                <a:lnTo>
                  <a:pt x="7241014" y="0"/>
                </a:lnTo>
                <a:lnTo>
                  <a:pt x="8130198" y="0"/>
                </a:lnTo>
                <a:lnTo>
                  <a:pt x="8130198" y="6857999"/>
                </a:lnTo>
                <a:lnTo>
                  <a:pt x="0" y="6857999"/>
                </a:lnTo>
                <a:lnTo>
                  <a:pt x="0" y="6375361"/>
                </a:lnTo>
                <a:close/>
              </a:path>
            </a:pathLst>
          </a:custGeom>
          <a:ln w="50800" cap="sq">
            <a:solidFill>
              <a:srgbClr val="7F7F7F"/>
            </a:solidFill>
            <a:miter lim="800000"/>
          </a:ln>
          <a:effectLst>
            <a:outerShdw blurRad="101600" dist="152400" dir="4380000" algn="t" rotWithShape="0">
              <a:prstClr val="black">
                <a:alpha val="43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A37FA0CF-B527-B024-1E4F-3C4C085EEE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1061660"/>
            <a:ext cx="9618133" cy="1043108"/>
          </a:xfrm>
        </p:spPr>
        <p:txBody>
          <a:bodyPr>
            <a:normAutofit/>
          </a:bodyPr>
          <a:lstStyle/>
          <a:p>
            <a:pPr algn="ctr"/>
            <a:r>
              <a:rPr lang="it-IT" sz="4800"/>
              <a:t>Alcuni esempi 1/2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72EBED7-3CEB-6EE5-8BBE-A6E5BE3A9E8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86933" y="2226681"/>
            <a:ext cx="9618133" cy="3586290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it-IT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senza risorse aggiuntive si cristallizzano </a:t>
            </a:r>
            <a:r>
              <a:rPr lang="it-IT" sz="1500" dirty="0">
                <a:solidFill>
                  <a:srgbClr val="C00000"/>
                </a:solidFill>
                <a:latin typeface="Arial Nova"/>
                <a:cs typeface="Calibri"/>
              </a:rPr>
              <a:t>divari</a:t>
            </a:r>
            <a:r>
              <a:rPr lang="it-IT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 esistenti nell'</a:t>
            </a:r>
            <a:r>
              <a:rPr lang="it-IT" sz="1500" dirty="0">
                <a:solidFill>
                  <a:srgbClr val="C00000"/>
                </a:solidFill>
                <a:latin typeface="Arial Nova"/>
                <a:cs typeface="Calibri"/>
              </a:rPr>
              <a:t>accesso a servizi e prestazioni</a:t>
            </a:r>
            <a:r>
              <a:rPr lang="it-IT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. Dove oggi non sono erogati, continueranno a non essere garantiti diritti fondamentali (</a:t>
            </a:r>
            <a:r>
              <a:rPr lang="it-IT" sz="15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sanità, assistenza, istruzione, casa, politiche attive...</a:t>
            </a:r>
            <a:r>
              <a:rPr lang="it-IT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). 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it-IT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La maggiore autonomia concessa sarà pagata con la compartecipazione al gettito: le regioni </a:t>
            </a:r>
            <a:r>
              <a:rPr lang="it-IT" sz="1500" dirty="0">
                <a:solidFill>
                  <a:srgbClr val="C00000"/>
                </a:solidFill>
                <a:latin typeface="Arial Nova"/>
                <a:cs typeface="Calibri"/>
              </a:rPr>
              <a:t>tratterranno risorse sul proprio territorio a scapito della fiscalità generale e quindi della necessaria perequazione </a:t>
            </a:r>
            <a:r>
              <a:rPr lang="it-IT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sia verso altri territori sia per le altre funzioni esercitate dallo stato (</a:t>
            </a:r>
            <a:r>
              <a:rPr lang="it-IT" sz="1500" i="1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ad esempio la previdenza sociale o l'ordine pubblico</a:t>
            </a:r>
            <a:r>
              <a:rPr lang="it-IT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)</a:t>
            </a:r>
            <a:endParaRPr lang="it-IT" sz="1500" dirty="0">
              <a:solidFill>
                <a:schemeClr val="tx1">
                  <a:lumMod val="85000"/>
                  <a:lumOff val="15000"/>
                </a:schemeClr>
              </a:solidFill>
              <a:latin typeface="Arial Nova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it-IT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Ogni regione potrà decidere autonomamente come disciplinare materie e funzioni i cui </a:t>
            </a:r>
            <a:r>
              <a:rPr lang="it-IT" sz="1500" dirty="0">
                <a:solidFill>
                  <a:srgbClr val="C00000"/>
                </a:solidFill>
                <a:latin typeface="Arial Nova"/>
                <a:cs typeface="Calibri"/>
              </a:rPr>
              <a:t>impatti non hanno confini territoriali definiti</a:t>
            </a:r>
            <a:r>
              <a:rPr lang="it-IT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 come ad esempio le norme a tutela dell'ambiente. </a:t>
            </a:r>
            <a:r>
              <a:rPr lang="it-IT" sz="15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(la valutazione di impatto ambientale, il consumo di suolo, la disciplina degli scarichi...)</a:t>
            </a:r>
            <a:endParaRPr lang="it-IT" sz="1500" dirty="0">
              <a:solidFill>
                <a:schemeClr val="tx1">
                  <a:lumMod val="85000"/>
                  <a:lumOff val="15000"/>
                </a:schemeClr>
              </a:solidFill>
              <a:latin typeface="Arial Nova"/>
              <a:cs typeface="Calibri" panose="020F0502020204030204" pitchFamily="34" charset="0"/>
            </a:endParaRP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A5CF091A-1B53-A3FC-568B-14558B1DE3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888" y="723241"/>
            <a:ext cx="499915" cy="670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408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6809B23-EC40-425A-B89A-F9CE4F0631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custGeom>
            <a:avLst/>
            <a:gdLst>
              <a:gd name="connsiteX0" fmla="*/ 3 w 11647715"/>
              <a:gd name="connsiteY0" fmla="*/ 0 h 2634343"/>
              <a:gd name="connsiteX1" fmla="*/ 11647715 w 11647715"/>
              <a:gd name="connsiteY1" fmla="*/ 0 h 2634343"/>
              <a:gd name="connsiteX2" fmla="*/ 11647715 w 11647715"/>
              <a:gd name="connsiteY2" fmla="*/ 2634343 h 2634343"/>
              <a:gd name="connsiteX3" fmla="*/ 3 w 11647715"/>
              <a:gd name="connsiteY3" fmla="*/ 2634343 h 2634343"/>
              <a:gd name="connsiteX4" fmla="*/ 3 w 11647715"/>
              <a:gd name="connsiteY4" fmla="*/ 1533667 h 2634343"/>
              <a:gd name="connsiteX5" fmla="*/ 0 w 11647715"/>
              <a:gd name="connsiteY5" fmla="*/ 1533667 h 2634343"/>
              <a:gd name="connsiteX6" fmla="*/ 0 w 11647715"/>
              <a:gd name="connsiteY6" fmla="*/ 980400 h 2634343"/>
              <a:gd name="connsiteX7" fmla="*/ 3 w 11647715"/>
              <a:gd name="connsiteY7" fmla="*/ 980400 h 2634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647715" h="2634343">
                <a:moveTo>
                  <a:pt x="3" y="0"/>
                </a:moveTo>
                <a:lnTo>
                  <a:pt x="11647715" y="0"/>
                </a:lnTo>
                <a:lnTo>
                  <a:pt x="11647715" y="2634343"/>
                </a:lnTo>
                <a:lnTo>
                  <a:pt x="3" y="2634343"/>
                </a:lnTo>
                <a:lnTo>
                  <a:pt x="3" y="1533667"/>
                </a:lnTo>
                <a:lnTo>
                  <a:pt x="0" y="1533667"/>
                </a:lnTo>
                <a:lnTo>
                  <a:pt x="0" y="980400"/>
                </a:lnTo>
                <a:lnTo>
                  <a:pt x="3" y="98040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A601F395-3079-4179-84BA-6654D9F825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7"/>
            <a:ext cx="10905067" cy="5571066"/>
          </a:xfrm>
          <a:custGeom>
            <a:avLst/>
            <a:gdLst>
              <a:gd name="connsiteX0" fmla="*/ 0 w 8130198"/>
              <a:gd name="connsiteY0" fmla="*/ 0 h 6857999"/>
              <a:gd name="connsiteX1" fmla="*/ 7241014 w 8130198"/>
              <a:gd name="connsiteY1" fmla="*/ 0 h 6857999"/>
              <a:gd name="connsiteX2" fmla="*/ 8130198 w 8130198"/>
              <a:gd name="connsiteY2" fmla="*/ 0 h 6857999"/>
              <a:gd name="connsiteX3" fmla="*/ 8130198 w 8130198"/>
              <a:gd name="connsiteY3" fmla="*/ 6857999 h 6857999"/>
              <a:gd name="connsiteX4" fmla="*/ 0 w 8130198"/>
              <a:gd name="connsiteY4" fmla="*/ 6857999 h 6857999"/>
              <a:gd name="connsiteX5" fmla="*/ 0 w 8130198"/>
              <a:gd name="connsiteY5" fmla="*/ 63753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30198" h="6857999">
                <a:moveTo>
                  <a:pt x="0" y="0"/>
                </a:moveTo>
                <a:lnTo>
                  <a:pt x="7241014" y="0"/>
                </a:lnTo>
                <a:lnTo>
                  <a:pt x="8130198" y="0"/>
                </a:lnTo>
                <a:lnTo>
                  <a:pt x="8130198" y="6857999"/>
                </a:lnTo>
                <a:lnTo>
                  <a:pt x="0" y="6857999"/>
                </a:lnTo>
                <a:lnTo>
                  <a:pt x="0" y="6375361"/>
                </a:lnTo>
                <a:close/>
              </a:path>
            </a:pathLst>
          </a:custGeom>
          <a:ln w="50800" cap="sq">
            <a:solidFill>
              <a:srgbClr val="7F7F7F"/>
            </a:solidFill>
            <a:miter lim="800000"/>
          </a:ln>
          <a:effectLst>
            <a:outerShdw blurRad="101600" dist="152400" dir="4380000" algn="t" rotWithShape="0">
              <a:prstClr val="black">
                <a:alpha val="43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A37FA0CF-B527-B024-1E4F-3C4C085EEE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1061660"/>
            <a:ext cx="9618133" cy="1043108"/>
          </a:xfrm>
        </p:spPr>
        <p:txBody>
          <a:bodyPr>
            <a:normAutofit/>
          </a:bodyPr>
          <a:lstStyle/>
          <a:p>
            <a:pPr algn="ctr"/>
            <a:r>
              <a:rPr lang="it-IT" sz="4800"/>
              <a:t>Alcuni esempi 2/2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72EBED7-3CEB-6EE5-8BBE-A6E5BE3A9E8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86933" y="1863824"/>
            <a:ext cx="9618133" cy="3949147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it-IT" sz="1500" dirty="0">
                <a:solidFill>
                  <a:srgbClr val="C00000"/>
                </a:solidFill>
                <a:latin typeface="Arial Nova"/>
                <a:cs typeface="Calibri"/>
              </a:rPr>
              <a:t>Frammenta le politiche strategiche</a:t>
            </a:r>
            <a:r>
              <a:rPr lang="it-IT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 come quelle energetiche e delle reti, della comunicazione e dei trasposti, della ricerca scientifica e della cultura... si smantellano le prospettive dell’intero sistema economico nazionale</a:t>
            </a:r>
            <a:endParaRPr lang="it-IT" sz="1500" dirty="0">
              <a:solidFill>
                <a:schemeClr val="tx1">
                  <a:lumMod val="85000"/>
                  <a:lumOff val="15000"/>
                </a:schemeClr>
              </a:solidFill>
              <a:latin typeface="Arial Nova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it-IT" sz="1500" dirty="0">
                <a:solidFill>
                  <a:srgbClr val="C00000"/>
                </a:solidFill>
                <a:latin typeface="Arial Nova"/>
                <a:cs typeface="Calibri"/>
              </a:rPr>
              <a:t>Demolisce lo stato sociale</a:t>
            </a:r>
            <a:r>
              <a:rPr lang="it-IT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. LE REGIONI POTRANNO ACCELERARE LA PRIVATIZZAZIONE DELLE PRESTAZIONI SANITARIE E SOCIALI CON EFFETTI SU DIRITTI dei cittadini E TUTELE DI LAVORATRICI E LAVORATORI</a:t>
            </a:r>
            <a:endParaRPr lang="it-IT" sz="1500" cap="none" dirty="0">
              <a:solidFill>
                <a:schemeClr val="tx1">
                  <a:lumMod val="85000"/>
                  <a:lumOff val="15000"/>
                </a:schemeClr>
              </a:solidFill>
              <a:latin typeface="Arial Nova"/>
              <a:cs typeface="Calibri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it-IT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L'autonomia nella disciplina e gestione del personale in tanti comparti </a:t>
            </a:r>
            <a:r>
              <a:rPr lang="it-IT" sz="1500" dirty="0">
                <a:solidFill>
                  <a:srgbClr val="C00000"/>
                </a:solidFill>
                <a:latin typeface="Arial Nova"/>
                <a:cs typeface="Calibri"/>
              </a:rPr>
              <a:t>differenzia le condizioni di lavoro</a:t>
            </a:r>
            <a:r>
              <a:rPr lang="it-IT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 togliendo valore ai CONTRATTI COLLETTIVI NAZIONALI (</a:t>
            </a:r>
            <a:r>
              <a:rPr lang="it-IT" sz="1500" cap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gabbie salariali e differenziazione delle tutele)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it-IT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  <a:cs typeface="Calibri"/>
              </a:rPr>
              <a:t>Con Il reclutamento regionale del personale e la disciplina della organizzazione e della programmazione scolastica,</a:t>
            </a:r>
            <a:r>
              <a:rPr lang="it-IT" sz="1500" dirty="0">
                <a:solidFill>
                  <a:srgbClr val="C00000"/>
                </a:solidFill>
                <a:latin typeface="Arial Nova"/>
                <a:cs typeface="Calibri"/>
              </a:rPr>
              <a:t> si smantella l'istruzione pubblica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A5CF091A-1B53-A3FC-568B-14558B1DE3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888" y="723241"/>
            <a:ext cx="499915" cy="670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388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F87C20A0-BD08-4315-BE42-56F2B41F8F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B7D5331-B093-4784-99E0-88AFBACF63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4572000"/>
            <a:ext cx="12192000" cy="2286000"/>
          </a:xfrm>
          <a:prstGeom prst="rect">
            <a:avLst/>
          </a:pr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" name="Titolo 4">
            <a:extLst>
              <a:ext uri="{FF2B5EF4-FFF2-40B4-BE49-F238E27FC236}">
                <a16:creationId xmlns:a16="http://schemas.microsoft.com/office/drawing/2014/main" id="{7E25602E-FDC9-AAE2-7A78-D71D6FB7AB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4945678"/>
            <a:ext cx="10792837" cy="1151965"/>
          </a:xfrm>
        </p:spPr>
        <p:txBody>
          <a:bodyPr>
            <a:normAutofit/>
          </a:bodyPr>
          <a:lstStyle/>
          <a:p>
            <a:pPr algn="ctr"/>
            <a:r>
              <a:rPr lang="it-IT" err="1">
                <a:solidFill>
                  <a:srgbClr val="FFFFFF"/>
                </a:solidFill>
              </a:rPr>
              <a:t>UNa</a:t>
            </a:r>
            <a:r>
              <a:rPr lang="it-IT">
                <a:solidFill>
                  <a:srgbClr val="FFFFFF"/>
                </a:solidFill>
              </a:rPr>
              <a:t> firma PER FERMARLI</a:t>
            </a:r>
            <a:endParaRPr lang="it-IT"/>
          </a:p>
        </p:txBody>
      </p:sp>
      <p:pic>
        <p:nvPicPr>
          <p:cNvPr id="8" name="Immagine 7" descr="Immagine che contiene testo, logo, Carattere, Elementi grafici&#10;&#10;Descrizione generata automaticamente">
            <a:extLst>
              <a:ext uri="{FF2B5EF4-FFF2-40B4-BE49-F238E27FC236}">
                <a16:creationId xmlns:a16="http://schemas.microsoft.com/office/drawing/2014/main" id="{7BB27540-4138-3D5A-E86C-07C1D9192C6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-4" b="158"/>
          <a:stretch/>
        </p:blipFill>
        <p:spPr>
          <a:xfrm>
            <a:off x="1387516" y="674369"/>
            <a:ext cx="3591478" cy="3585661"/>
          </a:xfrm>
          <a:prstGeom prst="rect">
            <a:avLst/>
          </a:prstGeom>
        </p:spPr>
      </p:pic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0217C3AC-C301-E061-8E5B-A47DFFEEFF4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092190" y="178465"/>
            <a:ext cx="5386447" cy="440599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it-IT" sz="1800" dirty="0">
                <a:latin typeface="Arial Nova"/>
                <a:cs typeface="Calibri"/>
              </a:rPr>
              <a:t>Una firma contro Un sistema di Piccole patrie, CONTRO LA </a:t>
            </a:r>
            <a:r>
              <a:rPr lang="it-IT" sz="1800" u="sng" dirty="0">
                <a:latin typeface="Arial Nova"/>
                <a:cs typeface="Calibri"/>
              </a:rPr>
              <a:t>negazione dei principi di uguaglianza e solidarietà</a:t>
            </a:r>
            <a:endParaRPr lang="it-IT" sz="1800">
              <a:latin typeface="Arial Nova"/>
            </a:endParaRPr>
          </a:p>
          <a:p>
            <a:pPr marL="0" indent="0">
              <a:lnSpc>
                <a:spcPct val="110000"/>
              </a:lnSpc>
              <a:buNone/>
            </a:pPr>
            <a:endParaRPr lang="it-IT" sz="1800" u="sng" dirty="0">
              <a:latin typeface="Arial Nova"/>
              <a:cs typeface="Calibri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it-IT" sz="1800" u="sng" dirty="0">
                <a:latin typeface="Arial Nova"/>
                <a:cs typeface="Calibri"/>
              </a:rPr>
              <a:t>Una firma per un paese unito, libero e giusto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it-IT" sz="1800" u="sng" dirty="0">
                <a:latin typeface="Arial Nova"/>
                <a:cs typeface="Calibri"/>
              </a:rPr>
              <a:t>Una firma per un referendum Contro l'autonomia differenziata</a:t>
            </a:r>
            <a:endParaRPr lang="it-IT" sz="1800">
              <a:latin typeface="Arial Nova"/>
            </a:endParaRPr>
          </a:p>
          <a:p>
            <a:pPr marL="0" indent="0">
              <a:lnSpc>
                <a:spcPct val="110000"/>
              </a:lnSpc>
              <a:buNone/>
            </a:pPr>
            <a:endParaRPr lang="it-IT" sz="1800" u="sng" dirty="0">
              <a:latin typeface="Arial Nova"/>
              <a:cs typeface="Calibri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it-IT" sz="1800" u="sng" dirty="0">
                <a:latin typeface="Arial Nova"/>
                <a:cs typeface="Calibri"/>
              </a:rPr>
              <a:t>E </a:t>
            </a:r>
            <a:r>
              <a:rPr lang="it-IT" sz="1800" u="sng" dirty="0">
                <a:solidFill>
                  <a:srgbClr val="C00000"/>
                </a:solidFill>
                <a:latin typeface="Arial Nova"/>
                <a:cs typeface="Calibri"/>
              </a:rPr>
              <a:t>50%+1 degli elettori da portare a votare sì</a:t>
            </a:r>
            <a:r>
              <a:rPr lang="it-IT" sz="1800" u="sng" dirty="0">
                <a:latin typeface="Arial Nova"/>
                <a:cs typeface="Calibri"/>
              </a:rPr>
              <a:t> </a:t>
            </a:r>
            <a:r>
              <a:rPr lang="it-IT" sz="1800" u="sng" err="1">
                <a:latin typeface="Arial Nova"/>
                <a:cs typeface="Calibri"/>
              </a:rPr>
              <a:t>all'italia</a:t>
            </a:r>
            <a:r>
              <a:rPr lang="it-IT" sz="1800" u="sng" dirty="0">
                <a:latin typeface="Arial Nova"/>
                <a:cs typeface="Calibri"/>
              </a:rPr>
              <a:t> unita, libera, giusta, in primavera</a:t>
            </a:r>
          </a:p>
        </p:txBody>
      </p:sp>
      <p:pic>
        <p:nvPicPr>
          <p:cNvPr id="7" name="Immagine 6" descr="Immagine che contiene testo, schermata, design, illustrazione&#10;&#10;Descrizione generata automaticamente">
            <a:extLst>
              <a:ext uri="{FF2B5EF4-FFF2-40B4-BE49-F238E27FC236}">
                <a16:creationId xmlns:a16="http://schemas.microsoft.com/office/drawing/2014/main" id="{DEC9E508-562D-EC40-FE71-2C1EB072C6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566" y="174626"/>
            <a:ext cx="499915" cy="670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9204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66809B23-EC40-425A-B89A-F9CE4F0631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custGeom>
            <a:avLst/>
            <a:gdLst>
              <a:gd name="connsiteX0" fmla="*/ 3 w 11647715"/>
              <a:gd name="connsiteY0" fmla="*/ 0 h 2634343"/>
              <a:gd name="connsiteX1" fmla="*/ 11647715 w 11647715"/>
              <a:gd name="connsiteY1" fmla="*/ 0 h 2634343"/>
              <a:gd name="connsiteX2" fmla="*/ 11647715 w 11647715"/>
              <a:gd name="connsiteY2" fmla="*/ 2634343 h 2634343"/>
              <a:gd name="connsiteX3" fmla="*/ 3 w 11647715"/>
              <a:gd name="connsiteY3" fmla="*/ 2634343 h 2634343"/>
              <a:gd name="connsiteX4" fmla="*/ 3 w 11647715"/>
              <a:gd name="connsiteY4" fmla="*/ 1533667 h 2634343"/>
              <a:gd name="connsiteX5" fmla="*/ 0 w 11647715"/>
              <a:gd name="connsiteY5" fmla="*/ 1533667 h 2634343"/>
              <a:gd name="connsiteX6" fmla="*/ 0 w 11647715"/>
              <a:gd name="connsiteY6" fmla="*/ 980400 h 2634343"/>
              <a:gd name="connsiteX7" fmla="*/ 3 w 11647715"/>
              <a:gd name="connsiteY7" fmla="*/ 980400 h 2634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647715" h="2634343">
                <a:moveTo>
                  <a:pt x="3" y="0"/>
                </a:moveTo>
                <a:lnTo>
                  <a:pt x="11647715" y="0"/>
                </a:lnTo>
                <a:lnTo>
                  <a:pt x="11647715" y="2634343"/>
                </a:lnTo>
                <a:lnTo>
                  <a:pt x="3" y="2634343"/>
                </a:lnTo>
                <a:lnTo>
                  <a:pt x="3" y="1533667"/>
                </a:lnTo>
                <a:lnTo>
                  <a:pt x="0" y="1533667"/>
                </a:lnTo>
                <a:lnTo>
                  <a:pt x="0" y="980400"/>
                </a:lnTo>
                <a:lnTo>
                  <a:pt x="3" y="98040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A601F395-3079-4179-84BA-6654D9F825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7"/>
            <a:ext cx="10905067" cy="5571066"/>
          </a:xfrm>
          <a:custGeom>
            <a:avLst/>
            <a:gdLst>
              <a:gd name="connsiteX0" fmla="*/ 0 w 8130198"/>
              <a:gd name="connsiteY0" fmla="*/ 0 h 6857999"/>
              <a:gd name="connsiteX1" fmla="*/ 7241014 w 8130198"/>
              <a:gd name="connsiteY1" fmla="*/ 0 h 6857999"/>
              <a:gd name="connsiteX2" fmla="*/ 8130198 w 8130198"/>
              <a:gd name="connsiteY2" fmla="*/ 0 h 6857999"/>
              <a:gd name="connsiteX3" fmla="*/ 8130198 w 8130198"/>
              <a:gd name="connsiteY3" fmla="*/ 6857999 h 6857999"/>
              <a:gd name="connsiteX4" fmla="*/ 0 w 8130198"/>
              <a:gd name="connsiteY4" fmla="*/ 6857999 h 6857999"/>
              <a:gd name="connsiteX5" fmla="*/ 0 w 8130198"/>
              <a:gd name="connsiteY5" fmla="*/ 63753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30198" h="6857999">
                <a:moveTo>
                  <a:pt x="0" y="0"/>
                </a:moveTo>
                <a:lnTo>
                  <a:pt x="7241014" y="0"/>
                </a:lnTo>
                <a:lnTo>
                  <a:pt x="8130198" y="0"/>
                </a:lnTo>
                <a:lnTo>
                  <a:pt x="8130198" y="6857999"/>
                </a:lnTo>
                <a:lnTo>
                  <a:pt x="0" y="6857999"/>
                </a:lnTo>
                <a:lnTo>
                  <a:pt x="0" y="6375361"/>
                </a:lnTo>
                <a:close/>
              </a:path>
            </a:pathLst>
          </a:custGeom>
          <a:ln w="50800" cap="sq">
            <a:solidFill>
              <a:srgbClr val="7F7F7F"/>
            </a:solidFill>
            <a:miter lim="800000"/>
          </a:ln>
          <a:effectLst>
            <a:outerShdw blurRad="101600" dist="152400" dir="4380000" algn="t" rotWithShape="0">
              <a:prstClr val="black">
                <a:alpha val="43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A7BF93E3-96FD-8E92-32F7-3DD17B4BD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807660"/>
            <a:ext cx="9618133" cy="1043108"/>
          </a:xfrm>
        </p:spPr>
        <p:txBody>
          <a:bodyPr>
            <a:normAutofit/>
          </a:bodyPr>
          <a:lstStyle/>
          <a:p>
            <a:pPr algn="ctr"/>
            <a:r>
              <a:rPr lang="it-IT" sz="4800"/>
              <a:t>Botta e risposta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5CCA51CE-1034-2933-8200-478557F03E9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86933" y="1597729"/>
            <a:ext cx="9618133" cy="4215242"/>
          </a:xfrm>
        </p:spPr>
        <p:txBody>
          <a:bodyPr>
            <a:normAutofit/>
          </a:bodyPr>
          <a:lstStyle/>
          <a:p>
            <a:pPr marL="285750" indent="-285750">
              <a:lnSpc>
                <a:spcPct val="110000"/>
              </a:lnSpc>
              <a:buFont typeface="Calibri" panose="020B0604020202020204" pitchFamily="34" charset="0"/>
              <a:buChar char="-"/>
            </a:pPr>
            <a:r>
              <a:rPr lang="it-IT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</a:rPr>
              <a:t>Il paese è già diviso, È un problema del mezzogiorno</a:t>
            </a:r>
            <a:endParaRPr lang="it-IT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it-IT" sz="1400" i="1" dirty="0">
                <a:solidFill>
                  <a:srgbClr val="C00000"/>
                </a:solidFill>
                <a:latin typeface="Arial Nova"/>
                <a:ea typeface="+mn-lt"/>
                <a:cs typeface="+mn-lt"/>
              </a:rPr>
              <a:t>Il paese sarà ancora più diviso, le disuguaglianze e i divari aumenteranno  anche dove oggi sono minori, tra aree interne e aree urbane, e nelle stesse aree più ricche</a:t>
            </a:r>
            <a:endParaRPr lang="it-IT" sz="1400" i="1">
              <a:solidFill>
                <a:srgbClr val="C00000"/>
              </a:solidFill>
              <a:latin typeface="Arial Nova"/>
            </a:endParaRPr>
          </a:p>
          <a:p>
            <a:pPr marL="285750" indent="-285750">
              <a:lnSpc>
                <a:spcPct val="110000"/>
              </a:lnSpc>
              <a:buFont typeface="Calibri" panose="020B0604020202020204" pitchFamily="34" charset="0"/>
              <a:buChar char="-"/>
            </a:pPr>
            <a:r>
              <a:rPr lang="it-IT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</a:rPr>
              <a:t>Al sud I diritti sociali sono già negati oggi con salute, istruzione e welfare che non funzionano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it-IT" sz="1400" i="1" err="1">
                <a:solidFill>
                  <a:srgbClr val="C00000"/>
                </a:solidFill>
                <a:latin typeface="Arial Nova"/>
                <a:cs typeface="Arial"/>
              </a:rPr>
              <a:t>COSì</a:t>
            </a:r>
            <a:r>
              <a:rPr lang="it-IT" sz="1400" i="1" dirty="0">
                <a:solidFill>
                  <a:srgbClr val="C00000"/>
                </a:solidFill>
                <a:latin typeface="Arial Nova"/>
                <a:cs typeface="Arial"/>
              </a:rPr>
              <a:t> PEGGIORERANNO con la privatizzazione e la differenziazione di ogni tutela. Chi avrà risorse, avrà accesso ai servizi, gli altri no</a:t>
            </a:r>
          </a:p>
          <a:p>
            <a:pPr marL="285750" indent="-285750">
              <a:lnSpc>
                <a:spcPct val="110000"/>
              </a:lnSpc>
              <a:buFont typeface="Calibri" panose="020B0604020202020204" pitchFamily="34" charset="0"/>
              <a:buChar char="-"/>
            </a:pPr>
            <a:r>
              <a:rPr lang="it-IT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</a:rPr>
              <a:t>Bisogna semplificare la burocrazia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it-IT" sz="1400" i="1" dirty="0">
                <a:solidFill>
                  <a:srgbClr val="C00000"/>
                </a:solidFill>
                <a:latin typeface="Arial Nova"/>
                <a:ea typeface="+mn-lt"/>
                <a:cs typeface="+mn-lt"/>
              </a:rPr>
              <a:t>La burocrazia e la complessità amministrativa aumenterà con 21 sistemi normativi diversi</a:t>
            </a:r>
          </a:p>
          <a:p>
            <a:pPr marL="285750" indent="-285750">
              <a:lnSpc>
                <a:spcPct val="110000"/>
              </a:lnSpc>
              <a:buFont typeface="Calibri" panose="020B0604020202020204" pitchFamily="34" charset="0"/>
              <a:buChar char="-"/>
            </a:pPr>
            <a:r>
              <a:rPr lang="it-IT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/>
              </a:rPr>
              <a:t>Il referendum non è ammissibile perché LA LEGGE è collegata alla legge di bilancio e perché attuativa della Costituzione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it-IT" sz="1400" i="1" dirty="0">
                <a:solidFill>
                  <a:srgbClr val="C00000"/>
                </a:solidFill>
                <a:latin typeface="Arial Nova"/>
                <a:ea typeface="+mn-lt"/>
                <a:cs typeface="+mn-lt"/>
              </a:rPr>
              <a:t>La legge Non stanzia risorse finanziarie. Il 116 è comunque applicabile (cfr. pre-intese 2018)</a:t>
            </a:r>
          </a:p>
        </p:txBody>
      </p:sp>
    </p:spTree>
    <p:extLst>
      <p:ext uri="{BB962C8B-B14F-4D97-AF65-F5344CB8AC3E}">
        <p14:creationId xmlns:p14="http://schemas.microsoft.com/office/powerpoint/2010/main" val="30830547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vento">
  <a:themeElements>
    <a:clrScheme name="Evento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Evento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vento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ppt/theme/theme2.xml><?xml version="1.0" encoding="utf-8"?>
<a:theme xmlns:a="http://schemas.openxmlformats.org/drawingml/2006/main" name="Basis">
  <a:themeElements>
    <a:clrScheme name="Basis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DF5327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63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446C221D-F63F-4DD8-B509-CFE168687BF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TM04033927[[fn=Evento]]</Template>
  <TotalTime>328</TotalTime>
  <Words>864</Words>
  <Application>Microsoft Office PowerPoint</Application>
  <PresentationFormat>Widescreen</PresentationFormat>
  <Paragraphs>59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Titoli diapositive</vt:lpstr>
      </vt:variant>
      <vt:variant>
        <vt:i4>21</vt:i4>
      </vt:variant>
    </vt:vector>
  </HeadingPairs>
  <TitlesOfParts>
    <vt:vector size="23" baseType="lpstr">
      <vt:lpstr>Evento</vt:lpstr>
      <vt:lpstr>Basis</vt:lpstr>
      <vt:lpstr>Cosa prevede la legge "Calderoli"</vt:lpstr>
      <vt:lpstr>COME CI SIAMO ARRIVATI?...</vt:lpstr>
      <vt:lpstr>Cosa dICE L’art. 116, terzo comma, della Costituzione</vt:lpstr>
      <vt:lpstr>Di Quali competenze parliamo? 1/3</vt:lpstr>
      <vt:lpstr>Di Quali competenze parliamo? 2/3</vt:lpstr>
      <vt:lpstr>Di Quali competenze parliamo? 3/3</vt:lpstr>
      <vt:lpstr>"… nel rispetto dell’articolo 119":</vt:lpstr>
      <vt:lpstr>COSA HA Approvato la maggioranza di GOVERNO?</vt:lpstr>
      <vt:lpstr>LA LEGGE "CALDEROLI" (art. 1-2]</vt:lpstr>
      <vt:lpstr>LA LEGGE "CALDEROLI" (art. 3]</vt:lpstr>
      <vt:lpstr>LA LEGGE "CALDEROLI" (art. 4-5-6]</vt:lpstr>
      <vt:lpstr>LA LEGGE "CALDEROLI" (art. 7-8-9]</vt:lpstr>
      <vt:lpstr>LA LEGGE "CALDEROLI" (art. 10-11]</vt:lpstr>
      <vt:lpstr>Le regioni avranno   maggiore autonomia:  1/2  SU queste materie le regioni potrebbero vedersi attribuita da subito competenza legislativa in via esclusiva - senza alcun vincolo unitario - creando 21 sistemi differenti</vt:lpstr>
      <vt:lpstr>LE REGIONI AVRANNO MAGGIORE AUTONOMIA:  2/2  su queste materie le regioni dovranno aspettare la determinazione dei lep che però senza risorse aggiuntive non potranno garantire uniformità delle politiche e riduzione delle disuguaglianze</vt:lpstr>
      <vt:lpstr> LEP e leggi di principio</vt:lpstr>
      <vt:lpstr>COSA ACCADRà</vt:lpstr>
      <vt:lpstr>Alcuni esempi 1/2</vt:lpstr>
      <vt:lpstr>Alcuni esempi 2/2</vt:lpstr>
      <vt:lpstr>UNa firma PER FERMARLI</vt:lpstr>
      <vt:lpstr>Botta e risposta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Conoscere per  dire no</dc:title>
  <dc:creator>GIORDANA PALLONE</dc:creator>
  <cp:lastModifiedBy>GIORDANA PALLONE</cp:lastModifiedBy>
  <cp:revision>1550</cp:revision>
  <dcterms:created xsi:type="dcterms:W3CDTF">2023-04-18T14:39:01Z</dcterms:created>
  <dcterms:modified xsi:type="dcterms:W3CDTF">2024-08-01T13:09:00Z</dcterms:modified>
</cp:coreProperties>
</file>